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80" r:id="rId13"/>
    <p:sldId id="279" r:id="rId14"/>
    <p:sldId id="281" r:id="rId15"/>
    <p:sldId id="283" r:id="rId16"/>
    <p:sldId id="284" r:id="rId17"/>
    <p:sldId id="285" r:id="rId18"/>
    <p:sldId id="286" r:id="rId19"/>
    <p:sldId id="317" r:id="rId20"/>
    <p:sldId id="319" r:id="rId21"/>
    <p:sldId id="318" r:id="rId22"/>
    <p:sldId id="320" r:id="rId23"/>
    <p:sldId id="31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38EDF-5370-40DC-9D9C-67DF3F1EB15B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EF8C3-57DA-4D90-8961-D77EA608C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06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EF8C3-57DA-4D90-8961-D77EA608CC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9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7" y="6146538"/>
            <a:ext cx="18573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6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1" y="6183751"/>
            <a:ext cx="1702979" cy="4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7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19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2416834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8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AC663C-A2D7-46E5-8204-C2095841114A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1E761F-7D92-4EB9-A8D5-F642F0E598ED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733B17-EDDA-44E8-BCE5-8EC734521F5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44E7C3-C731-492A-8761-5A37A6C2BE1D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:a16="http://schemas.microsoft.com/office/drawing/2014/main" id="{6C133D5A-DD46-47C0-B9B8-3889DDFFDED9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DE65674-EC6B-4BE4-AB98-851FF44B186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537455-37DA-41AF-BD07-23687F1BD2D3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5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F8958CDE-9B8D-408F-B393-669E02C8EA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787864-5859-42E5-B693-012E8C3F84A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72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797CC8-996B-4048-B234-DE0FB10E974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F3C2A2-7773-417E-BAE6-477A4EC33EAC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016C81-8164-4F32-AE06-6FB86690CAB3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645AFEC-CC93-400D-A379-E5941F110FD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BD7E8A62-AD19-4DD6-85C8-325A5E8C250D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4A3DFD0-9200-4C48-AFC7-C9057C4DCB1D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BD62F3-ACD2-4D85-92B9-51EF6528249C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CBEE050A-069E-4132-BBF9-17A8CBC283A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57B549-5B3D-4E9C-A917-93019D56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6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F3F648-5905-496F-BA0C-219A5E9C51B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5761A4-D7D5-44A2-B232-CA1D86FB80C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D2567E-946C-44B5-8CBF-92784421C76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BC8BEF-5117-4523-A6B1-5159ED4EDD3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99374264-956B-42D9-9D04-8AEE41B0A3E2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D851942-D83A-4DAE-B8A0-B2E9FE77E93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7CEF0B-38F2-49CE-B0EA-5C9871866C55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F99EE1A-9054-43AE-8BC8-DEF797DF7A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21F87-D637-48B3-86BA-02CF9B7EB4B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02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5ECB91-9112-47E0-BBC6-A333CC49833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FA4354-97AD-43A3-948F-9613DE321F26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0312AE-3A96-4032-A56C-BFAD052A11A4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FD7C72A-9937-439F-9A9C-6188F4B9153C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EC27D467-1B3E-4174-8CFC-D0BCF379A37C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36E4EC5-3C66-4BF7-88FB-857C7CC01666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09B301-A235-4477-82E4-1E415313FFFE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09A6D85-C1D2-4FEA-84BF-054F5B814A1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A8772F-11EE-401B-ACEE-4B1A0894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53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B04CA9-D147-4BAE-9220-3F50CC97A0BE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AE18B0-511E-430D-9ADB-EAD30E6E15B2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1C479CD-1DB8-41FD-9039-F8372ACC45A9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9ACE256-8D19-4D44-B042-46B71B8CD532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AA65D8D7-1D9D-4EDD-883D-98D17DAF5C66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57613DA-F443-4BBD-B03E-6519F0A57AB9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0E20552-EEDA-4531-8581-42CAB2DED01A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7AC8D680-7706-4B1F-9B06-E7863DF68E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308C3-A42C-42ED-8A33-A9C6CA4B67A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88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60960" y="352399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23901" y="2774172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KAIST RCV Lab.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6101" y="6617078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44" y="6678827"/>
            <a:ext cx="12192043" cy="212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-44" y="0"/>
            <a:ext cx="12192043" cy="2427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lumMod val="6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6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2" r:id="rId8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kumimoji="0" lang="ko-KR" altLang="en-US" sz="28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나눔고딕 ExtraBold" panose="020D0904000000000000" pitchFamily="50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igchan@rcv.sejong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jong-rcv/2020.RCVWS/blob/master/6%EC%9D%BC%EC%B0%A8_2.5D_Detection/Make_DepthLabel.ipynb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atsgo.github.io/deep%20learning/2017/09/24/loss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ombru.github.io/2018/05/23/cross_entropy_los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be.tistory.com/entry/ML-Cross-entropyCategorical-Binary%EC%9D%98-%EC%9D%B4%ED%95%B4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tsgo.github.io/deep%20learning/2017/09/24/los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ombru.github.io/2018/05/23/cross_entropy_loss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7.06038.pdf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65406"/>
            <a:ext cx="10363200" cy="1453910"/>
          </a:xfrm>
        </p:spPr>
        <p:txBody>
          <a:bodyPr/>
          <a:lstStyle/>
          <a:p>
            <a:pPr algn="ctr"/>
            <a:r>
              <a:rPr lang="en-US" altLang="ko-KR" dirty="0"/>
              <a:t>2020.Sejong.RCVWS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F8B58E-4CFD-4415-A5E7-0E94940AD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bigchan@rcv.sejong.ac.kr</a:t>
            </a:r>
            <a:endParaRPr lang="en-US" altLang="ko-KR" dirty="0"/>
          </a:p>
          <a:p>
            <a:r>
              <a:rPr lang="en-US" altLang="ko-KR" dirty="0"/>
              <a:t>jiwon@rcv.sejong.ac.kr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F4E15-36DF-4DAA-B589-EA77C9597EFF}"/>
              </a:ext>
            </a:extLst>
          </p:cNvPr>
          <p:cNvSpPr txBox="1"/>
          <p:nvPr/>
        </p:nvSpPr>
        <p:spPr>
          <a:xfrm>
            <a:off x="4065494" y="3687940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-2.5D Pedestrian Detection-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574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711" y="440297"/>
            <a:ext cx="11519015" cy="468000"/>
          </a:xfrm>
        </p:spPr>
        <p:txBody>
          <a:bodyPr/>
          <a:lstStyle/>
          <a:p>
            <a:r>
              <a:rPr lang="en-US" altLang="ko-KR" dirty="0"/>
              <a:t>3D vs 2.5D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1" y="1617662"/>
            <a:ext cx="5636491" cy="4421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377" y="901270"/>
            <a:ext cx="23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-2.5D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47701" y="346019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박스에 대표되는 </a:t>
            </a:r>
            <a:r>
              <a:rPr lang="en-US" altLang="ko-KR" dirty="0"/>
              <a:t>Depth </a:t>
            </a:r>
            <a:r>
              <a:rPr lang="ko-KR" altLang="en-US" dirty="0"/>
              <a:t>값 하나만 있으면 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2926" y="3825549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GT </a:t>
            </a:r>
            <a:r>
              <a:rPr lang="ko-KR" altLang="en-US" dirty="0"/>
              <a:t>제작에 용이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42926" y="2730924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보행자의 </a:t>
            </a:r>
            <a:r>
              <a:rPr lang="en-US" altLang="ko-KR" dirty="0"/>
              <a:t>Direction </a:t>
            </a:r>
            <a:r>
              <a:rPr lang="ko-KR" altLang="en-US" dirty="0"/>
              <a:t>불필요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2926" y="3090863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보행자의 </a:t>
            </a:r>
            <a:r>
              <a:rPr lang="en-US" altLang="ko-KR" dirty="0"/>
              <a:t>Depth </a:t>
            </a:r>
            <a:r>
              <a:rPr lang="ko-KR" altLang="en-US" dirty="0"/>
              <a:t>값만 필요</a:t>
            </a:r>
          </a:p>
        </p:txBody>
      </p:sp>
    </p:spTree>
    <p:extLst>
      <p:ext uri="{BB962C8B-B14F-4D97-AF65-F5344CB8AC3E}">
        <p14:creationId xmlns:p14="http://schemas.microsoft.com/office/powerpoint/2010/main" val="248027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2344" y="366950"/>
            <a:ext cx="11519015" cy="468000"/>
          </a:xfrm>
        </p:spPr>
        <p:txBody>
          <a:bodyPr/>
          <a:lstStyle/>
          <a:p>
            <a:r>
              <a:rPr lang="en-US" altLang="ko-KR" dirty="0"/>
              <a:t>3D vs 2.5D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11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44" y="1336922"/>
            <a:ext cx="5921281" cy="45304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5" y="1510917"/>
            <a:ext cx="5824537" cy="43399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7463" y="5933720"/>
            <a:ext cx="9701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Pedestrian 0.00 0 -0.20 712.40 143.00 810.73 307.92 1.89 0.48 1.20 1.84 1.47 8.41 0.01직육면체의 정보가 다 필요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1377" y="901270"/>
            <a:ext cx="23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-3D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248400" y="3857625"/>
            <a:ext cx="1352550" cy="1809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8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837" y="2425072"/>
            <a:ext cx="11506200" cy="1005552"/>
          </a:xfrm>
        </p:spPr>
        <p:txBody>
          <a:bodyPr/>
          <a:lstStyle/>
          <a:p>
            <a:r>
              <a:rPr lang="en-US" altLang="ko-KR" dirty="0"/>
              <a:t>2.5D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856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설명선 1 12"/>
          <p:cNvSpPr/>
          <p:nvPr/>
        </p:nvSpPr>
        <p:spPr>
          <a:xfrm>
            <a:off x="8801100" y="2281239"/>
            <a:ext cx="2257520" cy="515911"/>
          </a:xfrm>
          <a:prstGeom prst="borderCallout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2.5D Depth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13</a:t>
            </a:fld>
            <a:endParaRPr lang="ko-KR" altLang="en-US" dirty="0"/>
          </a:p>
        </p:txBody>
      </p:sp>
      <p:graphicFrame>
        <p:nvGraphicFramePr>
          <p:cNvPr id="14" name="내용 개체 틀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50910"/>
              </p:ext>
            </p:extLst>
          </p:nvPr>
        </p:nvGraphicFramePr>
        <p:xfrm>
          <a:off x="8801100" y="2281238"/>
          <a:ext cx="2257520" cy="51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286000" y="2849537"/>
            <a:ext cx="4076700" cy="168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Detection model</a:t>
            </a:r>
            <a:endParaRPr lang="ko-KR" altLang="en-US" sz="4000" dirty="0"/>
          </a:p>
        </p:txBody>
      </p:sp>
      <p:sp>
        <p:nvSpPr>
          <p:cNvPr id="7" name="평행 사변형 6"/>
          <p:cNvSpPr/>
          <p:nvPr/>
        </p:nvSpPr>
        <p:spPr>
          <a:xfrm>
            <a:off x="200711" y="2797150"/>
            <a:ext cx="1676400" cy="1790700"/>
          </a:xfrm>
          <a:prstGeom prst="parallelogram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43443" y="35543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633476" y="304003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644030" y="38972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454" y="2903212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loc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6996454" y="3830611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cls</a:t>
            </a:r>
            <a:endParaRPr lang="ko-KR" alt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3752850" y="159067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 </a:t>
            </a:r>
            <a:r>
              <a:rPr lang="en-US" altLang="ko-KR" sz="2400" b="1" dirty="0"/>
              <a:t>2D Detection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2034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설명선 1 12"/>
          <p:cNvSpPr/>
          <p:nvPr/>
        </p:nvSpPr>
        <p:spPr>
          <a:xfrm>
            <a:off x="8153400" y="2281240"/>
            <a:ext cx="2257520" cy="515911"/>
          </a:xfrm>
          <a:prstGeom prst="borderCallout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2.5D Depth Regression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14</a:t>
            </a:fld>
            <a:endParaRPr lang="ko-KR" altLang="en-US" dirty="0"/>
          </a:p>
        </p:txBody>
      </p:sp>
      <p:graphicFrame>
        <p:nvGraphicFramePr>
          <p:cNvPr id="14" name="내용 개체 틀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705063"/>
              </p:ext>
            </p:extLst>
          </p:nvPr>
        </p:nvGraphicFramePr>
        <p:xfrm>
          <a:off x="8153400" y="2281239"/>
          <a:ext cx="2257520" cy="51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286000" y="2849537"/>
            <a:ext cx="4076700" cy="168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Detection model</a:t>
            </a:r>
            <a:endParaRPr lang="ko-KR" altLang="en-US" sz="4000" dirty="0"/>
          </a:p>
        </p:txBody>
      </p:sp>
      <p:sp>
        <p:nvSpPr>
          <p:cNvPr id="7" name="평행 사변형 6"/>
          <p:cNvSpPr/>
          <p:nvPr/>
        </p:nvSpPr>
        <p:spPr>
          <a:xfrm>
            <a:off x="200711" y="2797150"/>
            <a:ext cx="1676400" cy="1790700"/>
          </a:xfrm>
          <a:prstGeom prst="parallelogram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43443" y="35543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633476" y="304003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644030" y="38972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454" y="2903212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loc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6996454" y="3830611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cls</a:t>
            </a:r>
            <a:endParaRPr lang="ko-KR" alt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78930" y="1698238"/>
            <a:ext cx="536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2D Detection+ Depth Regression</a:t>
            </a:r>
            <a:endParaRPr lang="ko-KR" altLang="en-US" sz="2400" b="1" dirty="0"/>
          </a:p>
        </p:txBody>
      </p:sp>
      <p:sp>
        <p:nvSpPr>
          <p:cNvPr id="4" name="십자형 3"/>
          <p:cNvSpPr/>
          <p:nvPr/>
        </p:nvSpPr>
        <p:spPr>
          <a:xfrm>
            <a:off x="10496550" y="2327263"/>
            <a:ext cx="466725" cy="423862"/>
          </a:xfrm>
          <a:prstGeom prst="plus">
            <a:avLst>
              <a:gd name="adj" fmla="val 3848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48904" y="2221201"/>
            <a:ext cx="914495" cy="575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Depth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40755" y="5449229"/>
            <a:ext cx="7770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단순히 </a:t>
            </a:r>
            <a:r>
              <a:rPr lang="en-US" altLang="ko-KR" sz="2400" b="1" dirty="0"/>
              <a:t>Depth </a:t>
            </a:r>
            <a:r>
              <a:rPr lang="ko-KR" altLang="en-US" sz="2400" b="1" dirty="0"/>
              <a:t>만 </a:t>
            </a:r>
            <a:r>
              <a:rPr lang="en-US" altLang="ko-KR" sz="2400" b="1" dirty="0"/>
              <a:t>Regression </a:t>
            </a:r>
            <a:r>
              <a:rPr lang="ko-KR" altLang="en-US" sz="2400" b="1" dirty="0"/>
              <a:t>하면 성능이 나오지 않음</a:t>
            </a:r>
          </a:p>
        </p:txBody>
      </p:sp>
    </p:spTree>
    <p:extLst>
      <p:ext uri="{BB962C8B-B14F-4D97-AF65-F5344CB8AC3E}">
        <p14:creationId xmlns:p14="http://schemas.microsoft.com/office/powerpoint/2010/main" val="12872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classification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1542036"/>
            <a:ext cx="5913761" cy="4638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29" y="107531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Ground Truth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15175" y="2661044"/>
            <a:ext cx="4928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</a:rPr>
              <a:t>Too Near  0~2m</a:t>
            </a:r>
          </a:p>
          <a:p>
            <a:r>
              <a:rPr lang="en-US" altLang="ko-KR" sz="2800" b="1" dirty="0">
                <a:solidFill>
                  <a:srgbClr val="FFFF00"/>
                </a:solidFill>
              </a:rPr>
              <a:t>Near        2~4m</a:t>
            </a:r>
          </a:p>
          <a:p>
            <a:r>
              <a:rPr lang="en-US" altLang="ko-KR" sz="2800" b="1" dirty="0">
                <a:solidFill>
                  <a:srgbClr val="92D050"/>
                </a:solidFill>
              </a:rPr>
              <a:t>Moderate 4~6m</a:t>
            </a:r>
          </a:p>
          <a:p>
            <a:r>
              <a:rPr lang="en-US" altLang="ko-KR" sz="2800" b="1" dirty="0">
                <a:solidFill>
                  <a:srgbClr val="0070C0"/>
                </a:solidFill>
              </a:rPr>
              <a:t>Far          6~  m 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75829" y="2717093"/>
            <a:ext cx="1072196" cy="337890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18978" y="3028110"/>
            <a:ext cx="1100771" cy="31526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8207" y="3125502"/>
            <a:ext cx="791843" cy="250377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83892" y="3439828"/>
            <a:ext cx="688334" cy="180844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2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설명선 1 12"/>
          <p:cNvSpPr/>
          <p:nvPr/>
        </p:nvSpPr>
        <p:spPr>
          <a:xfrm>
            <a:off x="8153400" y="2281240"/>
            <a:ext cx="2257520" cy="515911"/>
          </a:xfrm>
          <a:prstGeom prst="borderCallout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2.5D Depth classification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16</a:t>
            </a:fld>
            <a:endParaRPr lang="ko-KR" altLang="en-US" dirty="0"/>
          </a:p>
        </p:txBody>
      </p:sp>
      <p:graphicFrame>
        <p:nvGraphicFramePr>
          <p:cNvPr id="14" name="내용 개체 틀 13"/>
          <p:cNvGraphicFramePr>
            <a:graphicFrameLocks noGrp="1"/>
          </p:cNvGraphicFramePr>
          <p:nvPr>
            <p:ph idx="1"/>
          </p:nvPr>
        </p:nvGraphicFramePr>
        <p:xfrm>
          <a:off x="8153400" y="2281239"/>
          <a:ext cx="2257520" cy="51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286000" y="2849537"/>
            <a:ext cx="4076700" cy="168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Detection model</a:t>
            </a:r>
            <a:endParaRPr lang="ko-KR" altLang="en-US" sz="4000" dirty="0"/>
          </a:p>
        </p:txBody>
      </p:sp>
      <p:sp>
        <p:nvSpPr>
          <p:cNvPr id="7" name="평행 사변형 6"/>
          <p:cNvSpPr/>
          <p:nvPr/>
        </p:nvSpPr>
        <p:spPr>
          <a:xfrm>
            <a:off x="200711" y="2797150"/>
            <a:ext cx="1676400" cy="1790700"/>
          </a:xfrm>
          <a:prstGeom prst="parallelogram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43443" y="35543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633476" y="304003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644030" y="38972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454" y="2903212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loc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6996454" y="3830611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cls</a:t>
            </a:r>
            <a:endParaRPr lang="ko-KR" altLang="en-US" sz="40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496175" y="4535462"/>
            <a:ext cx="9525" cy="50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69219"/>
              </p:ext>
            </p:extLst>
          </p:nvPr>
        </p:nvGraphicFramePr>
        <p:xfrm>
          <a:off x="5921375" y="5149872"/>
          <a:ext cx="3149600" cy="441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0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Backgroud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Pedestrian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533650" y="512920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 </a:t>
            </a:r>
            <a:r>
              <a:rPr lang="en-US" altLang="ko-KR" sz="2400" b="1" dirty="0"/>
              <a:t>2D Detection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158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설명선 1 12"/>
          <p:cNvSpPr/>
          <p:nvPr/>
        </p:nvSpPr>
        <p:spPr>
          <a:xfrm>
            <a:off x="8153400" y="2281240"/>
            <a:ext cx="2257520" cy="515911"/>
          </a:xfrm>
          <a:prstGeom prst="borderCallout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2.5D Depth classification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17</a:t>
            </a:fld>
            <a:endParaRPr lang="ko-KR" altLang="en-US" dirty="0"/>
          </a:p>
        </p:txBody>
      </p:sp>
      <p:graphicFrame>
        <p:nvGraphicFramePr>
          <p:cNvPr id="14" name="내용 개체 틀 13"/>
          <p:cNvGraphicFramePr>
            <a:graphicFrameLocks noGrp="1"/>
          </p:cNvGraphicFramePr>
          <p:nvPr>
            <p:ph idx="1"/>
          </p:nvPr>
        </p:nvGraphicFramePr>
        <p:xfrm>
          <a:off x="8153400" y="2281239"/>
          <a:ext cx="2257520" cy="515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286000" y="2849537"/>
            <a:ext cx="4076700" cy="168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Detection model</a:t>
            </a:r>
            <a:endParaRPr lang="ko-KR" altLang="en-US" sz="4000" dirty="0"/>
          </a:p>
        </p:txBody>
      </p:sp>
      <p:sp>
        <p:nvSpPr>
          <p:cNvPr id="7" name="평행 사변형 6"/>
          <p:cNvSpPr/>
          <p:nvPr/>
        </p:nvSpPr>
        <p:spPr>
          <a:xfrm>
            <a:off x="200711" y="2797150"/>
            <a:ext cx="1676400" cy="1790700"/>
          </a:xfrm>
          <a:prstGeom prst="parallelogram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943443" y="35543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633476" y="304003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644030" y="3897286"/>
            <a:ext cx="276225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96454" y="2903212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loc</a:t>
            </a:r>
            <a:endParaRPr lang="ko-KR" altLang="en-US" sz="4000" dirty="0"/>
          </a:p>
        </p:txBody>
      </p:sp>
      <p:sp>
        <p:nvSpPr>
          <p:cNvPr id="12" name="직사각형 11"/>
          <p:cNvSpPr/>
          <p:nvPr/>
        </p:nvSpPr>
        <p:spPr>
          <a:xfrm>
            <a:off x="6996454" y="3830611"/>
            <a:ext cx="1347445" cy="54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/>
              <a:t>cls</a:t>
            </a:r>
            <a:endParaRPr lang="ko-KR" altLang="en-US" sz="40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496175" y="4535462"/>
            <a:ext cx="9525" cy="50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7476"/>
              </p:ext>
            </p:extLst>
          </p:nvPr>
        </p:nvGraphicFramePr>
        <p:xfrm>
          <a:off x="4787896" y="5126053"/>
          <a:ext cx="6804028" cy="441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Backgroud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Pedestrian2M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Pedestrian4M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 </a:t>
                      </a:r>
                      <a:r>
                        <a:rPr lang="en-US" altLang="ko-KR" dirty="0" err="1"/>
                        <a:t>etc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00150" y="5654382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Multi class</a:t>
            </a:r>
            <a:endParaRPr lang="ko-KR" altLang="en-US" sz="2400" b="1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00830"/>
              </p:ext>
            </p:extLst>
          </p:nvPr>
        </p:nvGraphicFramePr>
        <p:xfrm>
          <a:off x="4787896" y="5711892"/>
          <a:ext cx="6804028" cy="441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0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 </a:t>
                      </a:r>
                      <a:r>
                        <a:rPr lang="en-US" altLang="ko-KR" dirty="0" err="1"/>
                        <a:t>etc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00150" y="6109013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Multi label</a:t>
            </a:r>
            <a:endParaRPr lang="ko-KR" altLang="en-US" sz="2400" b="1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13306"/>
              </p:ext>
            </p:extLst>
          </p:nvPr>
        </p:nvGraphicFramePr>
        <p:xfrm>
          <a:off x="4787896" y="6166339"/>
          <a:ext cx="6804028" cy="441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0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 </a:t>
                      </a:r>
                      <a:r>
                        <a:rPr lang="en-US" altLang="ko-KR" dirty="0" err="1"/>
                        <a:t>etc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3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 Label Processing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507268"/>
            <a:ext cx="6453188" cy="422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6250" y="5981700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Height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034532" y="3287194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The number of height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33950" y="3206799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Too Near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86250" y="1567382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 Near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90887" y="3022133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Moderate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47862" y="2117256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Far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219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 Label Processing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93423" y="2616280"/>
            <a:ext cx="7533589" cy="1333500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https://github.com/sejong-rcv/2020.RCVWS/blob/master/6%EC%9D%BC%EC%B0%A8_2.5D_Detection/Make_DepthLabel.ipynb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6092" y="4181388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</a:t>
            </a:r>
            <a:r>
              <a:rPr lang="ko-KR" altLang="en-US" dirty="0"/>
              <a:t>를 나누는 코드는 위에 올라 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26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837" y="2425072"/>
            <a:ext cx="11506200" cy="1005552"/>
          </a:xfrm>
        </p:spPr>
        <p:txBody>
          <a:bodyPr/>
          <a:lstStyle/>
          <a:p>
            <a:r>
              <a:rPr lang="en-US" altLang="ko-KR" dirty="0"/>
              <a:t>3D Detection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13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 Label Processing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20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13127" y="1283662"/>
            <a:ext cx="10494182" cy="63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json(Label) </a:t>
            </a:r>
            <a:r>
              <a:rPr lang="ko-KR" altLang="en-US" dirty="0"/>
              <a:t>을 통해 </a:t>
            </a:r>
            <a:r>
              <a:rPr lang="en-US" altLang="ko-KR" dirty="0"/>
              <a:t>Depth </a:t>
            </a:r>
            <a:r>
              <a:rPr lang="ko-KR" altLang="en-US" dirty="0"/>
              <a:t>값 받기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0A189829-0254-454B-A234-6ACF13D7A4A2}"/>
              </a:ext>
            </a:extLst>
          </p:cNvPr>
          <p:cNvSpPr txBox="1">
            <a:spLocks/>
          </p:cNvSpPr>
          <p:nvPr/>
        </p:nvSpPr>
        <p:spPr>
          <a:xfrm>
            <a:off x="713127" y="2233921"/>
            <a:ext cx="10494182" cy="63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정해둔</a:t>
            </a:r>
            <a:r>
              <a:rPr lang="ko-KR" altLang="en-US" dirty="0"/>
              <a:t> </a:t>
            </a:r>
            <a:r>
              <a:rPr lang="en-US" altLang="ko-KR" dirty="0"/>
              <a:t>Depth</a:t>
            </a:r>
            <a:r>
              <a:rPr lang="ko-KR" altLang="en-US" dirty="0"/>
              <a:t> 범위에 따라 </a:t>
            </a:r>
            <a:r>
              <a:rPr lang="ko-KR" altLang="en-US" dirty="0" err="1"/>
              <a:t>라벨링</a:t>
            </a:r>
            <a:r>
              <a:rPr lang="ko-KR" altLang="en-US" dirty="0"/>
              <a:t> 새로 해서 </a:t>
            </a:r>
            <a:r>
              <a:rPr lang="en-US" altLang="ko-KR" dirty="0"/>
              <a:t>Json</a:t>
            </a:r>
            <a:r>
              <a:rPr lang="ko-KR" altLang="en-US" dirty="0"/>
              <a:t>을 저장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44F49E9-B766-4DA4-A027-CDBBF61CD758}"/>
              </a:ext>
            </a:extLst>
          </p:cNvPr>
          <p:cNvSpPr txBox="1">
            <a:spLocks/>
          </p:cNvSpPr>
          <p:nvPr/>
        </p:nvSpPr>
        <p:spPr>
          <a:xfrm>
            <a:off x="713127" y="3237181"/>
            <a:ext cx="10494182" cy="63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새로 저장한 </a:t>
            </a:r>
            <a:r>
              <a:rPr lang="en-US" altLang="ko-KR" dirty="0"/>
              <a:t>Json</a:t>
            </a:r>
            <a:r>
              <a:rPr lang="ko-KR" altLang="en-US" dirty="0"/>
              <a:t>에서 </a:t>
            </a:r>
            <a:r>
              <a:rPr lang="en-US" altLang="ko-KR" dirty="0"/>
              <a:t>Depth</a:t>
            </a:r>
            <a:r>
              <a:rPr lang="ko-KR" altLang="en-US" dirty="0"/>
              <a:t> 와 </a:t>
            </a:r>
            <a:r>
              <a:rPr lang="en-US" altLang="ko-KR" dirty="0"/>
              <a:t>Height</a:t>
            </a:r>
            <a:r>
              <a:rPr lang="ko-KR" altLang="en-US" dirty="0"/>
              <a:t>를 불러와 라벨에 따라 저장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16380BB0-21B8-471A-A133-20453209ADE5}"/>
              </a:ext>
            </a:extLst>
          </p:cNvPr>
          <p:cNvSpPr txBox="1">
            <a:spLocks/>
          </p:cNvSpPr>
          <p:nvPr/>
        </p:nvSpPr>
        <p:spPr>
          <a:xfrm>
            <a:off x="713127" y="4240441"/>
            <a:ext cx="10494182" cy="63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각 라벨을 </a:t>
            </a:r>
            <a:r>
              <a:rPr lang="en-US" altLang="ko-KR" dirty="0"/>
              <a:t>10</a:t>
            </a:r>
            <a:r>
              <a:rPr lang="ko-KR" altLang="en-US" dirty="0"/>
              <a:t>개의 구간으로 나눠서 그 구간에 빈도수를 저장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09E1CFF-A514-4F2F-A881-89B35BE2B998}"/>
              </a:ext>
            </a:extLst>
          </p:cNvPr>
          <p:cNvSpPr txBox="1">
            <a:spLocks/>
          </p:cNvSpPr>
          <p:nvPr/>
        </p:nvSpPr>
        <p:spPr>
          <a:xfrm>
            <a:off x="713127" y="5232104"/>
            <a:ext cx="10494182" cy="63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저장된 빈도수와 그 빈도수의 </a:t>
            </a:r>
            <a:r>
              <a:rPr lang="en-US" altLang="ko-KR" dirty="0" err="1"/>
              <a:t>heigh</a:t>
            </a:r>
            <a:r>
              <a:rPr lang="ko-KR" altLang="en-US" dirty="0"/>
              <a:t>를 시각화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4A569B3-55FD-402B-B3B2-C174CA707D2E}"/>
              </a:ext>
            </a:extLst>
          </p:cNvPr>
          <p:cNvSpPr/>
          <p:nvPr/>
        </p:nvSpPr>
        <p:spPr>
          <a:xfrm>
            <a:off x="5809129" y="2008094"/>
            <a:ext cx="286871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37DE6A5-2E1C-4C9C-BC2B-99DD731D6A1C}"/>
              </a:ext>
            </a:extLst>
          </p:cNvPr>
          <p:cNvSpPr/>
          <p:nvPr/>
        </p:nvSpPr>
        <p:spPr>
          <a:xfrm>
            <a:off x="5809129" y="2983397"/>
            <a:ext cx="286871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EF307B1-42A8-43FA-B668-F20EB93537C8}"/>
              </a:ext>
            </a:extLst>
          </p:cNvPr>
          <p:cNvSpPr/>
          <p:nvPr/>
        </p:nvSpPr>
        <p:spPr>
          <a:xfrm>
            <a:off x="5816782" y="3979402"/>
            <a:ext cx="286871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E8743B5-208F-498E-A531-36891585C433}"/>
              </a:ext>
            </a:extLst>
          </p:cNvPr>
          <p:cNvSpPr/>
          <p:nvPr/>
        </p:nvSpPr>
        <p:spPr>
          <a:xfrm>
            <a:off x="5816782" y="4983656"/>
            <a:ext cx="286871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0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 Label Processing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140A7F-FFB0-4FFF-8536-0BD6F6AD060E}"/>
              </a:ext>
            </a:extLst>
          </p:cNvPr>
          <p:cNvSpPr txBox="1">
            <a:spLocks/>
          </p:cNvSpPr>
          <p:nvPr/>
        </p:nvSpPr>
        <p:spPr>
          <a:xfrm>
            <a:off x="200711" y="1014599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Test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895B5BD-7D87-4BAC-B1E7-EB92C4867BC7}"/>
              </a:ext>
            </a:extLst>
          </p:cNvPr>
          <p:cNvSpPr txBox="1">
            <a:spLocks/>
          </p:cNvSpPr>
          <p:nvPr/>
        </p:nvSpPr>
        <p:spPr>
          <a:xfrm>
            <a:off x="917887" y="1821423"/>
            <a:ext cx="11519015" cy="10652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dirty="0"/>
              <a:t>(Easy) Label</a:t>
            </a:r>
            <a:r>
              <a:rPr lang="ko-KR" altLang="en-US" dirty="0"/>
              <a:t>을 변화 시켜 보면서 </a:t>
            </a:r>
            <a:r>
              <a:rPr lang="en-US" altLang="ko-KR" dirty="0"/>
              <a:t>Height</a:t>
            </a:r>
            <a:r>
              <a:rPr lang="ko-KR" altLang="en-US" dirty="0"/>
              <a:t>가 안 겹치도록 경향성을</a:t>
            </a:r>
            <a:endParaRPr lang="en-US" altLang="ko-KR" dirty="0"/>
          </a:p>
          <a:p>
            <a:r>
              <a:rPr lang="en-US" dirty="0"/>
              <a:t>            </a:t>
            </a:r>
            <a:r>
              <a:rPr lang="ko-KR" altLang="en-US" dirty="0"/>
              <a:t>실험해보기</a:t>
            </a:r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CCD7A37-F83E-4F0A-94A8-5EA95AD74BE7}"/>
              </a:ext>
            </a:extLst>
          </p:cNvPr>
          <p:cNvSpPr txBox="1">
            <a:spLocks/>
          </p:cNvSpPr>
          <p:nvPr/>
        </p:nvSpPr>
        <p:spPr>
          <a:xfrm>
            <a:off x="917887" y="3420035"/>
            <a:ext cx="11519015" cy="10652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en-US" dirty="0"/>
              <a:t>(Hard) </a:t>
            </a:r>
            <a:r>
              <a:rPr lang="en-US" dirty="0" err="1"/>
              <a:t>MultiLabel</a:t>
            </a:r>
            <a:r>
              <a:rPr lang="en-US" dirty="0"/>
              <a:t> classification </a:t>
            </a:r>
            <a:r>
              <a:rPr lang="ko-KR" altLang="en-US" dirty="0"/>
              <a:t>을 위한 </a:t>
            </a:r>
            <a:r>
              <a:rPr lang="en-US" altLang="ko-KR" dirty="0"/>
              <a:t>json </a:t>
            </a:r>
            <a:r>
              <a:rPr lang="ko-KR" altLang="en-US" dirty="0"/>
              <a:t>제작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23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D12E6-9DAF-425B-AE08-DC85E80D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0F5801-81B5-483B-ACDA-99BDBF1E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158EB5-39D1-40F4-9A8C-B4D785F2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11" y="2841812"/>
            <a:ext cx="2004607" cy="1563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R2T2 </a:t>
            </a:r>
            <a:r>
              <a:rPr lang="ko-KR" altLang="en-US" dirty="0"/>
              <a:t>시스템을 통한 데이터 수집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183DFE-8609-4B46-B61E-E1A4CE67A207}"/>
              </a:ext>
            </a:extLst>
          </p:cNvPr>
          <p:cNvSpPr/>
          <p:nvPr/>
        </p:nvSpPr>
        <p:spPr>
          <a:xfrm rot="19448231">
            <a:off x="2285764" y="2607024"/>
            <a:ext cx="882501" cy="56020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C41A92F-06BF-4198-88B2-A97D1D6D6E54}"/>
              </a:ext>
            </a:extLst>
          </p:cNvPr>
          <p:cNvSpPr/>
          <p:nvPr/>
        </p:nvSpPr>
        <p:spPr>
          <a:xfrm rot="1850046">
            <a:off x="2326667" y="4046216"/>
            <a:ext cx="800693" cy="5306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7F41B-D6D1-4D99-986A-170A9AF08994}"/>
              </a:ext>
            </a:extLst>
          </p:cNvPr>
          <p:cNvSpPr txBox="1"/>
          <p:nvPr/>
        </p:nvSpPr>
        <p:spPr>
          <a:xfrm>
            <a:off x="1541929" y="1618951"/>
            <a:ext cx="19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8BE08-8726-4CA8-9282-4AEDFC294DC1}"/>
              </a:ext>
            </a:extLst>
          </p:cNvPr>
          <p:cNvSpPr txBox="1"/>
          <p:nvPr/>
        </p:nvSpPr>
        <p:spPr>
          <a:xfrm>
            <a:off x="1541928" y="5467855"/>
            <a:ext cx="19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실시간 </a:t>
            </a:r>
            <a:endParaRPr lang="en-US" altLang="ko-KR" b="1" dirty="0"/>
          </a:p>
          <a:p>
            <a:r>
              <a:rPr lang="en-US" altLang="ko-KR" b="1" dirty="0"/>
              <a:t>Inference</a:t>
            </a:r>
            <a:endParaRPr lang="ko-KR" altLang="en-US" b="1" dirty="0"/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1AECAE52-82FB-4EB9-8A1F-76593FD3C422}"/>
              </a:ext>
            </a:extLst>
          </p:cNvPr>
          <p:cNvSpPr txBox="1">
            <a:spLocks/>
          </p:cNvSpPr>
          <p:nvPr/>
        </p:nvSpPr>
        <p:spPr>
          <a:xfrm>
            <a:off x="3248711" y="1028772"/>
            <a:ext cx="1807383" cy="1563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Calibration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Parameter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이용해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영상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변환 및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</a:rPr>
              <a:t>뎁스</a:t>
            </a:r>
            <a:r>
              <a:rPr lang="ko-KR" altLang="en-US" sz="1800" dirty="0">
                <a:solidFill>
                  <a:schemeClr val="tx1"/>
                </a:solidFill>
              </a:rPr>
              <a:t> 추출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9E669A6C-CE30-4E67-B63E-100073B10F8F}"/>
              </a:ext>
            </a:extLst>
          </p:cNvPr>
          <p:cNvSpPr txBox="1">
            <a:spLocks/>
          </p:cNvSpPr>
          <p:nvPr/>
        </p:nvSpPr>
        <p:spPr>
          <a:xfrm>
            <a:off x="5606428" y="1028772"/>
            <a:ext cx="1807383" cy="15635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Annotation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통해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Ground Truth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(Bounding Box)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추출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43A0E61-A766-485A-829C-492E4C899673}"/>
              </a:ext>
            </a:extLst>
          </p:cNvPr>
          <p:cNvSpPr/>
          <p:nvPr/>
        </p:nvSpPr>
        <p:spPr>
          <a:xfrm>
            <a:off x="5127038" y="1530419"/>
            <a:ext cx="408446" cy="56020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6CFBF56-E9A4-434F-B5E3-B324B549D7FF}"/>
              </a:ext>
            </a:extLst>
          </p:cNvPr>
          <p:cNvSpPr/>
          <p:nvPr/>
        </p:nvSpPr>
        <p:spPr>
          <a:xfrm>
            <a:off x="7619226" y="977297"/>
            <a:ext cx="408446" cy="56020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7F6B9B1-8862-41EC-B2D6-EFBC740C874B}"/>
              </a:ext>
            </a:extLst>
          </p:cNvPr>
          <p:cNvSpPr/>
          <p:nvPr/>
        </p:nvSpPr>
        <p:spPr>
          <a:xfrm>
            <a:off x="7619226" y="1988283"/>
            <a:ext cx="408446" cy="56020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3230D490-58F5-40DD-96C7-00FF361650F2}"/>
              </a:ext>
            </a:extLst>
          </p:cNvPr>
          <p:cNvSpPr txBox="1">
            <a:spLocks/>
          </p:cNvSpPr>
          <p:nvPr/>
        </p:nvSpPr>
        <p:spPr>
          <a:xfrm>
            <a:off x="8233087" y="877340"/>
            <a:ext cx="3000464" cy="7601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2D Detect model </a:t>
            </a:r>
            <a:r>
              <a:rPr lang="ko-KR" altLang="en-US" sz="1800" dirty="0">
                <a:solidFill>
                  <a:schemeClr val="tx1"/>
                </a:solidFill>
              </a:rPr>
              <a:t>학습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4077510F-4C82-4CDB-A7AC-BF0D2529ED4B}"/>
              </a:ext>
            </a:extLst>
          </p:cNvPr>
          <p:cNvSpPr txBox="1">
            <a:spLocks/>
          </p:cNvSpPr>
          <p:nvPr/>
        </p:nvSpPr>
        <p:spPr>
          <a:xfrm>
            <a:off x="8233087" y="1888326"/>
            <a:ext cx="3000464" cy="7601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2.5D Detect model </a:t>
            </a:r>
            <a:r>
              <a:rPr lang="ko-KR" altLang="en-US" sz="1800" dirty="0">
                <a:solidFill>
                  <a:schemeClr val="tx1"/>
                </a:solidFill>
              </a:rPr>
              <a:t>학습</a:t>
            </a: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0285B2E-2F16-437E-8B8A-E9004BE0F765}"/>
              </a:ext>
            </a:extLst>
          </p:cNvPr>
          <p:cNvSpPr txBox="1">
            <a:spLocks/>
          </p:cNvSpPr>
          <p:nvPr/>
        </p:nvSpPr>
        <p:spPr>
          <a:xfrm>
            <a:off x="3319655" y="4202464"/>
            <a:ext cx="1807383" cy="15635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실시간으로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 받은 영상 </a:t>
            </a:r>
            <a:r>
              <a:rPr lang="en-US" altLang="ko-KR" sz="1800" dirty="0">
                <a:solidFill>
                  <a:schemeClr val="tx1"/>
                </a:solidFill>
              </a:rPr>
              <a:t>Rectify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</a:rPr>
              <a:t>스티칭</a:t>
            </a:r>
            <a:r>
              <a:rPr lang="ko-KR" altLang="en-US" sz="1800" dirty="0">
                <a:solidFill>
                  <a:schemeClr val="tx1"/>
                </a:solidFill>
              </a:rPr>
              <a:t> 진행</a:t>
            </a: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5CE5919F-9F72-4157-BB4B-C60582EC04C7}"/>
              </a:ext>
            </a:extLst>
          </p:cNvPr>
          <p:cNvSpPr txBox="1">
            <a:spLocks/>
          </p:cNvSpPr>
          <p:nvPr/>
        </p:nvSpPr>
        <p:spPr>
          <a:xfrm>
            <a:off x="5677372" y="4202464"/>
            <a:ext cx="1807383" cy="15635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None/>
              <a:defRPr sz="2400" kern="1200">
                <a:solidFill>
                  <a:schemeClr val="lt1"/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Python -&gt; C++</a:t>
            </a:r>
            <a:r>
              <a:rPr lang="ko-KR" altLang="en-US" sz="1800" dirty="0">
                <a:solidFill>
                  <a:schemeClr val="tx1"/>
                </a:solidFill>
              </a:rPr>
              <a:t>로 변환된 모델에 </a:t>
            </a:r>
            <a:r>
              <a:rPr lang="en-US" altLang="ko-KR" sz="1800" dirty="0">
                <a:solidFill>
                  <a:schemeClr val="tx1"/>
                </a:solidFill>
              </a:rPr>
              <a:t>forward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4187F9A-6667-433F-A3F6-BFC7BE269E4E}"/>
              </a:ext>
            </a:extLst>
          </p:cNvPr>
          <p:cNvSpPr/>
          <p:nvPr/>
        </p:nvSpPr>
        <p:spPr>
          <a:xfrm>
            <a:off x="5197982" y="4704111"/>
            <a:ext cx="408446" cy="56020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4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837" y="2425072"/>
            <a:ext cx="11506200" cy="1005552"/>
          </a:xfrm>
        </p:spPr>
        <p:txBody>
          <a:bodyPr/>
          <a:lstStyle/>
          <a:p>
            <a:r>
              <a:rPr lang="en-US" altLang="ko-KR" dirty="0"/>
              <a:t>Lunch time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11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30262" y="1718440"/>
            <a:ext cx="11552194" cy="3026651"/>
            <a:chOff x="246665" y="1789385"/>
            <a:chExt cx="11552194" cy="302665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65" y="1789385"/>
              <a:ext cx="3858621" cy="3026651"/>
            </a:xfrm>
            <a:prstGeom prst="rect">
              <a:avLst/>
            </a:prstGeom>
          </p:spPr>
        </p:pic>
        <p:pic>
          <p:nvPicPr>
            <p:cNvPr id="1026" name="Picture 2" descr="human icon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098" y="1789385"/>
              <a:ext cx="2916784" cy="2916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238" y="1789385"/>
              <a:ext cx="3858621" cy="302665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10231821" y="2286000"/>
            <a:ext cx="1135117" cy="24590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45196" y="701565"/>
            <a:ext cx="2637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bbox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220 400 280 600</a:t>
            </a: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Label person</a:t>
            </a: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Occlusion 2</a:t>
            </a: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4698125" y="2900855"/>
            <a:ext cx="693682" cy="6146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173312" y="2900855"/>
            <a:ext cx="693682" cy="6146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6069724" y="5699234"/>
            <a:ext cx="1190297" cy="4966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889981" y="4965539"/>
            <a:ext cx="1968506" cy="1592854"/>
            <a:chOff x="1002416" y="1032105"/>
            <a:chExt cx="2734012" cy="207084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422" y="1032105"/>
              <a:ext cx="1367006" cy="107226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442" y="1263333"/>
              <a:ext cx="1367006" cy="107226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929" y="1568236"/>
              <a:ext cx="1367006" cy="107226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416" y="2030692"/>
              <a:ext cx="1367006" cy="1072262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9907641" y="5761966"/>
            <a:ext cx="208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Json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xml,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yaml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0880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61189" y="1799834"/>
            <a:ext cx="1760434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VGG16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10754" y="1799834"/>
            <a:ext cx="2505343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AuxiliaryConvolutions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71046" y="1799834"/>
            <a:ext cx="2676259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PredictionConvolutions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964718" y="2380948"/>
            <a:ext cx="496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21623" y="2380948"/>
            <a:ext cx="2891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6097" y="2380948"/>
            <a:ext cx="2549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오른쪽 중괄호 25"/>
          <p:cNvSpPr/>
          <p:nvPr/>
        </p:nvSpPr>
        <p:spPr>
          <a:xfrm rot="5400000">
            <a:off x="5806866" y="-383616"/>
            <a:ext cx="794759" cy="748611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31" idx="1"/>
          </p:cNvCxnSpPr>
          <p:nvPr/>
        </p:nvCxnSpPr>
        <p:spPr>
          <a:xfrm>
            <a:off x="9947304" y="2059536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33" idx="1"/>
          </p:cNvCxnSpPr>
          <p:nvPr/>
        </p:nvCxnSpPr>
        <p:spPr>
          <a:xfrm>
            <a:off x="9947304" y="2647772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861705" y="1886956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localization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861705" y="2475192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classification</a:t>
            </a:r>
            <a:endParaRPr lang="ko-KR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620939" y="5529687"/>
            <a:ext cx="1368814" cy="969005"/>
            <a:chOff x="1002416" y="1032105"/>
            <a:chExt cx="2734012" cy="2070849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422" y="1032105"/>
              <a:ext cx="1367006" cy="107226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442" y="1263333"/>
              <a:ext cx="1367006" cy="107226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929" y="1568236"/>
              <a:ext cx="1367006" cy="1072262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416" y="2030692"/>
              <a:ext cx="1367006" cy="1072262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7" y="1746895"/>
            <a:ext cx="1616685" cy="1268106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834981" y="4452424"/>
            <a:ext cx="2503918" cy="897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stCxn id="33" idx="2"/>
            <a:endCxn id="41" idx="3"/>
          </p:cNvCxnSpPr>
          <p:nvPr/>
        </p:nvCxnSpPr>
        <p:spPr>
          <a:xfrm rot="5400000">
            <a:off x="9841951" y="3317300"/>
            <a:ext cx="2080727" cy="10868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1433612" y="4751302"/>
            <a:ext cx="945" cy="7783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4509452" y="3792109"/>
            <a:ext cx="3389586" cy="545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Sejong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Pedestrian Detection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5" name="꺾인 연결선 64"/>
          <p:cNvCxnSpPr>
            <a:stCxn id="41" idx="1"/>
            <a:endCxn id="61" idx="2"/>
          </p:cNvCxnSpPr>
          <p:nvPr/>
        </p:nvCxnSpPr>
        <p:spPr>
          <a:xfrm rot="10800000">
            <a:off x="6204245" y="4337935"/>
            <a:ext cx="1630736" cy="5631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" idx="2"/>
            <a:endCxn id="33" idx="0"/>
          </p:cNvCxnSpPr>
          <p:nvPr/>
        </p:nvCxnSpPr>
        <p:spPr>
          <a:xfrm>
            <a:off x="11425729" y="2232116"/>
            <a:ext cx="0" cy="2430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8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83605" y="2089982"/>
            <a:ext cx="7846651" cy="1562152"/>
            <a:chOff x="1964718" y="1799834"/>
            <a:chExt cx="10025035" cy="2538101"/>
          </a:xfrm>
        </p:grpSpPr>
        <p:sp>
          <p:nvSpPr>
            <p:cNvPr id="16" name="직사각형 15"/>
            <p:cNvSpPr/>
            <p:nvPr/>
          </p:nvSpPr>
          <p:spPr>
            <a:xfrm>
              <a:off x="2461189" y="1799834"/>
              <a:ext cx="1760434" cy="1162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VGG16</a:t>
              </a:r>
              <a:endPara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510754" y="1799834"/>
              <a:ext cx="2505343" cy="1162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AuxiliaryConvolutions</a:t>
              </a:r>
              <a:endPara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71046" y="1799834"/>
              <a:ext cx="2676259" cy="1162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lt"/>
                </a:rPr>
                <a:t>PredictionConvolutions</a:t>
              </a:r>
              <a:endPara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1964718" y="2380948"/>
              <a:ext cx="4964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221623" y="2380948"/>
              <a:ext cx="2891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7016097" y="2380948"/>
              <a:ext cx="254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오른쪽 중괄호 25"/>
            <p:cNvSpPr/>
            <p:nvPr/>
          </p:nvSpPr>
          <p:spPr>
            <a:xfrm rot="5400000">
              <a:off x="5806866" y="-383616"/>
              <a:ext cx="794759" cy="748611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>
              <a:endCxn id="31" idx="1"/>
            </p:cNvCxnSpPr>
            <p:nvPr/>
          </p:nvCxnSpPr>
          <p:spPr>
            <a:xfrm>
              <a:off x="9947304" y="2059536"/>
              <a:ext cx="914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33" idx="1"/>
            </p:cNvCxnSpPr>
            <p:nvPr/>
          </p:nvCxnSpPr>
          <p:spPr>
            <a:xfrm>
              <a:off x="9947304" y="2647772"/>
              <a:ext cx="914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0861705" y="1886956"/>
              <a:ext cx="1128048" cy="345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localization</a:t>
              </a:r>
              <a:endPara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861705" y="2475192"/>
              <a:ext cx="1128048" cy="345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classification</a:t>
              </a:r>
              <a:endParaRPr lang="ko-KR" altLang="en-US" sz="9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509452" y="3792109"/>
              <a:ext cx="3389586" cy="5458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Sejong</a:t>
              </a:r>
              <a:r>
                <a:rPr lang="en-US" altLang="ko-KR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 Pedestrian Detection</a:t>
              </a:r>
              <a:endParaRPr lang="ko-KR" alt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9585436" y="2238694"/>
            <a:ext cx="315309" cy="3620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955925" y="2176472"/>
            <a:ext cx="1198179" cy="542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NMS</a:t>
            </a:r>
            <a:endParaRPr lang="ko-KR" altLang="en-U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22" y="3923512"/>
            <a:ext cx="2785183" cy="222814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0312698" y="2816853"/>
            <a:ext cx="484632" cy="10086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" y="1887019"/>
            <a:ext cx="1577366" cy="12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2.5D Object Detection (Multi Class)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26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354855" y="105845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9D917E-CF2E-4066-BBFA-E08A324F4D11}"/>
              </a:ext>
            </a:extLst>
          </p:cNvPr>
          <p:cNvSpPr txBox="1"/>
          <p:nvPr/>
        </p:nvSpPr>
        <p:spPr>
          <a:xfrm>
            <a:off x="7302123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ACFB70-4902-44F3-AD30-C2079DC377FE}"/>
              </a:ext>
            </a:extLst>
          </p:cNvPr>
          <p:cNvGraphicFramePr>
            <a:graphicFrameLocks noGrp="1"/>
          </p:cNvGraphicFramePr>
          <p:nvPr/>
        </p:nvGraphicFramePr>
        <p:xfrm>
          <a:off x="7302122" y="3383384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4C0C8E1-C60B-4F52-9E07-F062C31F83DC}"/>
              </a:ext>
            </a:extLst>
          </p:cNvPr>
          <p:cNvSpPr txBox="1"/>
          <p:nvPr/>
        </p:nvSpPr>
        <p:spPr>
          <a:xfrm>
            <a:off x="8216523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5B453-B6F8-4F39-890C-9E941AB70E6D}"/>
              </a:ext>
            </a:extLst>
          </p:cNvPr>
          <p:cNvSpPr txBox="1"/>
          <p:nvPr/>
        </p:nvSpPr>
        <p:spPr>
          <a:xfrm>
            <a:off x="9155975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AE67-B6C4-4AA1-9141-DAE5EA02F396}"/>
              </a:ext>
            </a:extLst>
          </p:cNvPr>
          <p:cNvSpPr txBox="1"/>
          <p:nvPr/>
        </p:nvSpPr>
        <p:spPr>
          <a:xfrm>
            <a:off x="10120479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E858-09BD-4CEB-AFAC-B8D8903EC1AB}"/>
              </a:ext>
            </a:extLst>
          </p:cNvPr>
          <p:cNvSpPr txBox="1"/>
          <p:nvPr/>
        </p:nvSpPr>
        <p:spPr>
          <a:xfrm>
            <a:off x="11009827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9318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273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01686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417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281236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45740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35088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7183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44197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776029" y="3232095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776029" y="4660062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776029" y="3908499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68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0" y="1732777"/>
            <a:ext cx="11658600" cy="35242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02162" y="3113902"/>
            <a:ext cx="856736" cy="1532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14335" y="2744570"/>
            <a:ext cx="26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[X,Y]=[712.40,143.00]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898" y="4631754"/>
            <a:ext cx="31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[X,Y]=[ 810.73,307.92]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1074054"/>
            <a:ext cx="23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-2D</a:t>
            </a:r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92560" y="367445"/>
            <a:ext cx="11519015" cy="468000"/>
          </a:xfrm>
        </p:spPr>
        <p:txBody>
          <a:bodyPr/>
          <a:lstStyle/>
          <a:p>
            <a:r>
              <a:rPr lang="en-US" altLang="ko-KR" dirty="0"/>
              <a:t>3D vs 2D Detection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36541" y="5568778"/>
            <a:ext cx="513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2D Detection= object</a:t>
            </a:r>
            <a:r>
              <a:rPr lang="ko-KR" altLang="en-US" b="1" dirty="0"/>
              <a:t>의 </a:t>
            </a:r>
            <a:r>
              <a:rPr lang="en-US" altLang="ko-KR" b="1" dirty="0"/>
              <a:t>[x1,y1,x2,y2]</a:t>
            </a:r>
            <a:r>
              <a:rPr lang="ko-KR" altLang="en-US" b="1" dirty="0"/>
              <a:t> 구함</a:t>
            </a:r>
          </a:p>
        </p:txBody>
      </p:sp>
    </p:spTree>
    <p:extLst>
      <p:ext uri="{BB962C8B-B14F-4D97-AF65-F5344CB8AC3E}">
        <p14:creationId xmlns:p14="http://schemas.microsoft.com/office/powerpoint/2010/main" val="20984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5C8805-B33B-4C16-B805-2F2EB092A176}"/>
              </a:ext>
            </a:extLst>
          </p:cNvPr>
          <p:cNvSpPr/>
          <p:nvPr/>
        </p:nvSpPr>
        <p:spPr>
          <a:xfrm>
            <a:off x="7152362" y="6299972"/>
            <a:ext cx="6463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https://ratsgo.github.io/deep%20learning/2017/09/24/loss/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44CD79-C9B8-4B82-A1DD-916605E2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724221"/>
            <a:ext cx="8162925" cy="36099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9DE5D3-8851-4D38-B1DD-596A39E8DF49}"/>
              </a:ext>
            </a:extLst>
          </p:cNvPr>
          <p:cNvSpPr/>
          <p:nvPr/>
        </p:nvSpPr>
        <p:spPr>
          <a:xfrm>
            <a:off x="7152362" y="5992195"/>
            <a:ext cx="4842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4"/>
              </a:rPr>
              <a:t>https://gombru.github.io/2018/05/23/cross_entropy_loss/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0416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273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01686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417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281236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45740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35088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7183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44197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776029" y="3232095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776029" y="4660062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776029" y="3908499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9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2.5D Object Detection (Multi Label)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6CDDB2-5DF0-4805-88B6-85236DDAC27C}"/>
              </a:ext>
            </a:extLst>
          </p:cNvPr>
          <p:cNvSpPr/>
          <p:nvPr/>
        </p:nvSpPr>
        <p:spPr>
          <a:xfrm>
            <a:off x="5285984" y="6324310"/>
            <a:ext cx="70271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https://wordbe.tistory.com/entry/ML-Cross-entropyCategorical-Binary%EC%9D%98-%EC%9D%B4%ED%95%B4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52684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354855" y="105845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9D917E-CF2E-4066-BBFA-E08A324F4D11}"/>
              </a:ext>
            </a:extLst>
          </p:cNvPr>
          <p:cNvSpPr txBox="1"/>
          <p:nvPr/>
        </p:nvSpPr>
        <p:spPr>
          <a:xfrm>
            <a:off x="7302123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23ACFB70-4902-44F3-AD30-C2079DC377FE}"/>
              </a:ext>
            </a:extLst>
          </p:cNvPr>
          <p:cNvGraphicFramePr>
            <a:graphicFrameLocks noGrp="1"/>
          </p:cNvGraphicFramePr>
          <p:nvPr/>
        </p:nvGraphicFramePr>
        <p:xfrm>
          <a:off x="7302122" y="3383384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4C0C8E1-C60B-4F52-9E07-F062C31F83DC}"/>
              </a:ext>
            </a:extLst>
          </p:cNvPr>
          <p:cNvSpPr txBox="1"/>
          <p:nvPr/>
        </p:nvSpPr>
        <p:spPr>
          <a:xfrm>
            <a:off x="8216523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5B453-B6F8-4F39-890C-9E941AB70E6D}"/>
              </a:ext>
            </a:extLst>
          </p:cNvPr>
          <p:cNvSpPr txBox="1"/>
          <p:nvPr/>
        </p:nvSpPr>
        <p:spPr>
          <a:xfrm>
            <a:off x="9155975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AE67-B6C4-4AA1-9141-DAE5EA02F396}"/>
              </a:ext>
            </a:extLst>
          </p:cNvPr>
          <p:cNvSpPr txBox="1"/>
          <p:nvPr/>
        </p:nvSpPr>
        <p:spPr>
          <a:xfrm>
            <a:off x="10120479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E858-09BD-4CEB-AFAC-B8D8903EC1AB}"/>
              </a:ext>
            </a:extLst>
          </p:cNvPr>
          <p:cNvSpPr txBox="1"/>
          <p:nvPr/>
        </p:nvSpPr>
        <p:spPr>
          <a:xfrm>
            <a:off x="11009827" y="2890322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759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273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01686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417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281236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45740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35088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7183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44197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776029" y="3232095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776029" y="4660062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776029" y="3908499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255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273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01686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417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281236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45740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35088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7183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44197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776029" y="3232095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776029" y="4660062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776029" y="3908499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89404-AA03-46A4-ACC8-B2A700BFE5CB}"/>
              </a:ext>
            </a:extLst>
          </p:cNvPr>
          <p:cNvCxnSpPr/>
          <p:nvPr/>
        </p:nvCxnSpPr>
        <p:spPr>
          <a:xfrm flipV="1">
            <a:off x="5676010" y="1402915"/>
            <a:ext cx="2365700" cy="337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D6E45-91C7-4EDA-BDEE-6FD2B775D225}"/>
              </a:ext>
            </a:extLst>
          </p:cNvPr>
          <p:cNvSpPr txBox="1"/>
          <p:nvPr/>
        </p:nvSpPr>
        <p:spPr>
          <a:xfrm>
            <a:off x="8157686" y="1193241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3.01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6F005-8397-4F76-8A68-FC635ACDEA3F}"/>
              </a:ext>
            </a:extLst>
          </p:cNvPr>
          <p:cNvSpPr txBox="1"/>
          <p:nvPr/>
        </p:nvSpPr>
        <p:spPr>
          <a:xfrm flipH="1">
            <a:off x="8830849" y="1133289"/>
            <a:ext cx="39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66064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273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01686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41784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281236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45740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35088" y="2523800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37183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27383" y="44197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776029" y="3232095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776029" y="4660062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776029" y="3908499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D89404-AA03-46A4-ACC8-B2A700BFE5CB}"/>
              </a:ext>
            </a:extLst>
          </p:cNvPr>
          <p:cNvCxnSpPr/>
          <p:nvPr/>
        </p:nvCxnSpPr>
        <p:spPr>
          <a:xfrm flipV="1">
            <a:off x="5676010" y="1402915"/>
            <a:ext cx="2365700" cy="337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D6E45-91C7-4EDA-BDEE-6FD2B775D225}"/>
              </a:ext>
            </a:extLst>
          </p:cNvPr>
          <p:cNvSpPr txBox="1"/>
          <p:nvPr/>
        </p:nvSpPr>
        <p:spPr>
          <a:xfrm>
            <a:off x="8157686" y="1193241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3.01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6F005-8397-4F76-8A68-FC635ACDEA3F}"/>
              </a:ext>
            </a:extLst>
          </p:cNvPr>
          <p:cNvSpPr txBox="1"/>
          <p:nvPr/>
        </p:nvSpPr>
        <p:spPr>
          <a:xfrm flipH="1">
            <a:off x="8830849" y="1133289"/>
            <a:ext cx="393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?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70273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B3C9E9-D4AB-40C1-AED5-BFF62153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154613"/>
            <a:ext cx="7381875" cy="4248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022C86-B731-4CB9-BA67-92EADD976C98}"/>
              </a:ext>
            </a:extLst>
          </p:cNvPr>
          <p:cNvSpPr/>
          <p:nvPr/>
        </p:nvSpPr>
        <p:spPr>
          <a:xfrm>
            <a:off x="7152362" y="6299972"/>
            <a:ext cx="64634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https://ratsgo.github.io/deep%20learning/2017/09/24/loss/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053837-831A-41AE-8D4C-F3B6DA6006F2}"/>
              </a:ext>
            </a:extLst>
          </p:cNvPr>
          <p:cNvSpPr/>
          <p:nvPr/>
        </p:nvSpPr>
        <p:spPr>
          <a:xfrm>
            <a:off x="7152362" y="5992195"/>
            <a:ext cx="4842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4"/>
              </a:rPr>
              <a:t>https://gombru.github.io/2018/05/23/cross_entropy_loss/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809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B59F4B-A591-4189-8289-6C66801A6446}"/>
              </a:ext>
            </a:extLst>
          </p:cNvPr>
          <p:cNvGrpSpPr/>
          <p:nvPr/>
        </p:nvGrpSpPr>
        <p:grpSpPr>
          <a:xfrm>
            <a:off x="276639" y="1061265"/>
            <a:ext cx="6363874" cy="5079934"/>
            <a:chOff x="3030645" y="999015"/>
            <a:chExt cx="6363874" cy="5079934"/>
          </a:xfrm>
        </p:grpSpPr>
        <p:pic>
          <p:nvPicPr>
            <p:cNvPr id="3" name="그림 2" descr="수화물, 사람, 여행가방, 남자이(가) 표시된 사진&#10;&#10;자동 생성된 설명">
              <a:extLst>
                <a:ext uri="{FF2B5EF4-FFF2-40B4-BE49-F238E27FC236}">
                  <a16:creationId xmlns:a16="http://schemas.microsoft.com/office/drawing/2014/main" id="{2F3C01AC-725C-4136-B6A4-02DEB155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646" y="999015"/>
              <a:ext cx="6363873" cy="50799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87A91-BCE1-41CE-99F6-98DE5A5C9998}"/>
                </a:ext>
              </a:extLst>
            </p:cNvPr>
            <p:cNvSpPr/>
            <p:nvPr/>
          </p:nvSpPr>
          <p:spPr>
            <a:xfrm>
              <a:off x="3030645" y="1769301"/>
              <a:ext cx="1892083" cy="40896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91D84E-B8A0-4E16-9F3E-B7C3C691E614}"/>
                </a:ext>
              </a:extLst>
            </p:cNvPr>
            <p:cNvSpPr/>
            <p:nvPr/>
          </p:nvSpPr>
          <p:spPr>
            <a:xfrm>
              <a:off x="5813511" y="1071040"/>
              <a:ext cx="687497" cy="17598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720E5-DE27-419D-AD69-A9B56D7FE378}"/>
                </a:ext>
              </a:extLst>
            </p:cNvPr>
            <p:cNvSpPr/>
            <p:nvPr/>
          </p:nvSpPr>
          <p:spPr>
            <a:xfrm>
              <a:off x="4874059" y="1071039"/>
              <a:ext cx="687497" cy="221077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08C661-1189-4A5B-9A3C-980E68F64C83}"/>
                </a:ext>
              </a:extLst>
            </p:cNvPr>
            <p:cNvSpPr/>
            <p:nvPr/>
          </p:nvSpPr>
          <p:spPr>
            <a:xfrm>
              <a:off x="6901842" y="1678488"/>
              <a:ext cx="1528174" cy="340707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4642FE-14A6-4D06-B982-3120403C4C43}"/>
              </a:ext>
            </a:extLst>
          </p:cNvPr>
          <p:cNvSpPr txBox="1"/>
          <p:nvPr/>
        </p:nvSpPr>
        <p:spPr>
          <a:xfrm>
            <a:off x="7464962" y="763957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C30B9DB3-9053-4BE5-9AC9-6AAD1FF034CE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1257019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04A882A-690F-443C-97C9-30C4678C5641}"/>
              </a:ext>
            </a:extLst>
          </p:cNvPr>
          <p:cNvSpPr txBox="1"/>
          <p:nvPr/>
        </p:nvSpPr>
        <p:spPr>
          <a:xfrm>
            <a:off x="8379362" y="763957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E52250-0923-4645-9AD1-34E48116BE8A}"/>
              </a:ext>
            </a:extLst>
          </p:cNvPr>
          <p:cNvSpPr txBox="1"/>
          <p:nvPr/>
        </p:nvSpPr>
        <p:spPr>
          <a:xfrm>
            <a:off x="9318814" y="763957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500-02CA-40AB-ABCE-59B0CB2A8488}"/>
              </a:ext>
            </a:extLst>
          </p:cNvPr>
          <p:cNvSpPr txBox="1"/>
          <p:nvPr/>
        </p:nvSpPr>
        <p:spPr>
          <a:xfrm>
            <a:off x="10283318" y="763957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698E5-1E73-413B-8D4F-CE6048DFF8CA}"/>
              </a:ext>
            </a:extLst>
          </p:cNvPr>
          <p:cNvSpPr txBox="1"/>
          <p:nvPr/>
        </p:nvSpPr>
        <p:spPr>
          <a:xfrm>
            <a:off x="11172666" y="763957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642F4F8D-D470-4979-A4A2-0EBDD273D344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1958476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32" name="표 8">
            <a:extLst>
              <a:ext uri="{FF2B5EF4-FFF2-40B4-BE49-F238E27FC236}">
                <a16:creationId xmlns:a16="http://schemas.microsoft.com/office/drawing/2014/main" id="{7FB0C619-4CF5-4B7A-BA76-567A45D2128D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2659933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42BA7-75D4-4C3B-8A7E-410306E2F434}"/>
              </a:ext>
            </a:extLst>
          </p:cNvPr>
          <p:cNvCxnSpPr>
            <a:cxnSpLocks/>
          </p:cNvCxnSpPr>
          <p:nvPr/>
        </p:nvCxnSpPr>
        <p:spPr>
          <a:xfrm>
            <a:off x="6813607" y="1472252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13D53-D39B-485D-A9D3-16BE0692C05E}"/>
              </a:ext>
            </a:extLst>
          </p:cNvPr>
          <p:cNvCxnSpPr>
            <a:cxnSpLocks/>
          </p:cNvCxnSpPr>
          <p:nvPr/>
        </p:nvCxnSpPr>
        <p:spPr>
          <a:xfrm>
            <a:off x="6813607" y="2900219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D865F8-69F7-434B-BE71-EF1206CDE501}"/>
              </a:ext>
            </a:extLst>
          </p:cNvPr>
          <p:cNvCxnSpPr>
            <a:cxnSpLocks/>
          </p:cNvCxnSpPr>
          <p:nvPr/>
        </p:nvCxnSpPr>
        <p:spPr>
          <a:xfrm>
            <a:off x="6813607" y="2148656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BC6108-7A48-4830-A1A2-A1F739DF6C17}"/>
              </a:ext>
            </a:extLst>
          </p:cNvPr>
          <p:cNvSpPr txBox="1"/>
          <p:nvPr/>
        </p:nvSpPr>
        <p:spPr>
          <a:xfrm>
            <a:off x="7464962" y="4070736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1~2m</a:t>
            </a:r>
            <a:endParaRPr lang="ko-KR" altLang="en-US" b="1" dirty="0"/>
          </a:p>
        </p:txBody>
      </p:sp>
      <p:graphicFrame>
        <p:nvGraphicFramePr>
          <p:cNvPr id="42" name="표 8">
            <a:extLst>
              <a:ext uri="{FF2B5EF4-FFF2-40B4-BE49-F238E27FC236}">
                <a16:creationId xmlns:a16="http://schemas.microsoft.com/office/drawing/2014/main" id="{BC7C6AD7-3AF3-4AC0-9D8D-045734D79B94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4563798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8232F52-BEE5-4661-8EDD-317610E0F3D5}"/>
              </a:ext>
            </a:extLst>
          </p:cNvPr>
          <p:cNvSpPr txBox="1"/>
          <p:nvPr/>
        </p:nvSpPr>
        <p:spPr>
          <a:xfrm>
            <a:off x="8379362" y="4070736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2~3m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5BB79-3FD2-41BC-9C7C-E19BCAA003AB}"/>
              </a:ext>
            </a:extLst>
          </p:cNvPr>
          <p:cNvSpPr txBox="1"/>
          <p:nvPr/>
        </p:nvSpPr>
        <p:spPr>
          <a:xfrm>
            <a:off x="9318814" y="4070736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3~4m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6CC0B8-EFCD-46EC-938C-C6B106226823}"/>
              </a:ext>
            </a:extLst>
          </p:cNvPr>
          <p:cNvSpPr txBox="1"/>
          <p:nvPr/>
        </p:nvSpPr>
        <p:spPr>
          <a:xfrm>
            <a:off x="10283318" y="4070736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4~5m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BE6329-88BE-4C05-A0AB-C04B3C09238C}"/>
              </a:ext>
            </a:extLst>
          </p:cNvPr>
          <p:cNvSpPr txBox="1"/>
          <p:nvPr/>
        </p:nvSpPr>
        <p:spPr>
          <a:xfrm>
            <a:off x="11172666" y="4070736"/>
            <a:ext cx="8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5m~</a:t>
            </a:r>
            <a:endParaRPr lang="ko-KR" altLang="en-US" b="1" dirty="0"/>
          </a:p>
        </p:txBody>
      </p:sp>
      <p:graphicFrame>
        <p:nvGraphicFramePr>
          <p:cNvPr id="47" name="표 8">
            <a:extLst>
              <a:ext uri="{FF2B5EF4-FFF2-40B4-BE49-F238E27FC236}">
                <a16:creationId xmlns:a16="http://schemas.microsoft.com/office/drawing/2014/main" id="{5B165493-07A4-4A86-93EB-8BB9A00DF4A4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5265255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graphicFrame>
        <p:nvGraphicFramePr>
          <p:cNvPr id="48" name="표 8">
            <a:extLst>
              <a:ext uri="{FF2B5EF4-FFF2-40B4-BE49-F238E27FC236}">
                <a16:creationId xmlns:a16="http://schemas.microsoft.com/office/drawing/2014/main" id="{4AE30852-1A32-4D04-A8C5-2EF85E832EE0}"/>
              </a:ext>
            </a:extLst>
          </p:cNvPr>
          <p:cNvGraphicFramePr>
            <a:graphicFrameLocks noGrp="1"/>
          </p:cNvGraphicFramePr>
          <p:nvPr/>
        </p:nvGraphicFramePr>
        <p:xfrm>
          <a:off x="7464961" y="5966712"/>
          <a:ext cx="4589905" cy="445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7981">
                  <a:extLst>
                    <a:ext uri="{9D8B030D-6E8A-4147-A177-3AD203B41FA5}">
                      <a16:colId xmlns:a16="http://schemas.microsoft.com/office/drawing/2014/main" val="2534130068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1379612273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803644965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2317479727"/>
                    </a:ext>
                  </a:extLst>
                </a:gridCol>
                <a:gridCol w="917981">
                  <a:extLst>
                    <a:ext uri="{9D8B030D-6E8A-4147-A177-3AD203B41FA5}">
                      <a16:colId xmlns:a16="http://schemas.microsoft.com/office/drawing/2014/main" val="3037841665"/>
                    </a:ext>
                  </a:extLst>
                </a:gridCol>
              </a:tblGrid>
              <a:tr h="445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77026"/>
                  </a:ext>
                </a:extLst>
              </a:tr>
            </a:tbl>
          </a:graphicData>
        </a:graphic>
      </p:graphicFrame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F04EC74-E03D-4DA4-8D50-9FCD3BE17063}"/>
              </a:ext>
            </a:extLst>
          </p:cNvPr>
          <p:cNvCxnSpPr>
            <a:cxnSpLocks/>
          </p:cNvCxnSpPr>
          <p:nvPr/>
        </p:nvCxnSpPr>
        <p:spPr>
          <a:xfrm>
            <a:off x="6813607" y="4779031"/>
            <a:ext cx="4514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058B95E-641B-4418-8618-9D0DFF653BF6}"/>
              </a:ext>
            </a:extLst>
          </p:cNvPr>
          <p:cNvCxnSpPr>
            <a:cxnSpLocks/>
          </p:cNvCxnSpPr>
          <p:nvPr/>
        </p:nvCxnSpPr>
        <p:spPr>
          <a:xfrm>
            <a:off x="6813607" y="6206998"/>
            <a:ext cx="43896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0F2DA34-EC17-41DC-84B8-EA9614FC632E}"/>
              </a:ext>
            </a:extLst>
          </p:cNvPr>
          <p:cNvCxnSpPr>
            <a:cxnSpLocks/>
          </p:cNvCxnSpPr>
          <p:nvPr/>
        </p:nvCxnSpPr>
        <p:spPr>
          <a:xfrm>
            <a:off x="6813607" y="5455435"/>
            <a:ext cx="4264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392A7E21-05AC-45D9-890E-A2397F6C4FFF}"/>
              </a:ext>
            </a:extLst>
          </p:cNvPr>
          <p:cNvSpPr/>
          <p:nvPr/>
        </p:nvSpPr>
        <p:spPr>
          <a:xfrm>
            <a:off x="9383346" y="3405933"/>
            <a:ext cx="753133" cy="44531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59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2.5D Object Detection (Depth Regression)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58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vs 2D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058620" y="6204911"/>
            <a:ext cx="904780" cy="250330"/>
          </a:xfrm>
        </p:spPr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" y="765422"/>
            <a:ext cx="12186447" cy="5798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227" y="765422"/>
            <a:ext cx="23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-3D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321430" y="3324677"/>
            <a:ext cx="960819" cy="1329056"/>
            <a:chOff x="6321430" y="3506606"/>
            <a:chExt cx="960819" cy="1329056"/>
          </a:xfrm>
        </p:grpSpPr>
        <p:sp>
          <p:nvSpPr>
            <p:cNvPr id="7" name="정육면체 6"/>
            <p:cNvSpPr/>
            <p:nvPr/>
          </p:nvSpPr>
          <p:spPr>
            <a:xfrm rot="611903">
              <a:off x="6425514" y="3517557"/>
              <a:ext cx="856735" cy="1252151"/>
            </a:xfrm>
            <a:prstGeom prst="cub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321430" y="4506148"/>
              <a:ext cx="878440" cy="329514"/>
            </a:xfrm>
            <a:custGeom>
              <a:avLst/>
              <a:gdLst>
                <a:gd name="connsiteX0" fmla="*/ 0 w 804300"/>
                <a:gd name="connsiteY0" fmla="*/ 0 h 395417"/>
                <a:gd name="connsiteX1" fmla="*/ 804300 w 804300"/>
                <a:gd name="connsiteY1" fmla="*/ 0 h 395417"/>
                <a:gd name="connsiteX2" fmla="*/ 804300 w 804300"/>
                <a:gd name="connsiteY2" fmla="*/ 395417 h 395417"/>
                <a:gd name="connsiteX3" fmla="*/ 0 w 804300"/>
                <a:gd name="connsiteY3" fmla="*/ 395417 h 395417"/>
                <a:gd name="connsiteX4" fmla="*/ 0 w 804300"/>
                <a:gd name="connsiteY4" fmla="*/ 0 h 395417"/>
                <a:gd name="connsiteX0" fmla="*/ 0 w 804300"/>
                <a:gd name="connsiteY0" fmla="*/ 0 h 518984"/>
                <a:gd name="connsiteX1" fmla="*/ 804300 w 804300"/>
                <a:gd name="connsiteY1" fmla="*/ 0 h 518984"/>
                <a:gd name="connsiteX2" fmla="*/ 664256 w 804300"/>
                <a:gd name="connsiteY2" fmla="*/ 518984 h 518984"/>
                <a:gd name="connsiteX3" fmla="*/ 0 w 804300"/>
                <a:gd name="connsiteY3" fmla="*/ 395417 h 518984"/>
                <a:gd name="connsiteX4" fmla="*/ 0 w 804300"/>
                <a:gd name="connsiteY4" fmla="*/ 0 h 518984"/>
                <a:gd name="connsiteX0" fmla="*/ 0 w 878440"/>
                <a:gd name="connsiteY0" fmla="*/ 0 h 518984"/>
                <a:gd name="connsiteX1" fmla="*/ 878440 w 878440"/>
                <a:gd name="connsiteY1" fmla="*/ 321275 h 518984"/>
                <a:gd name="connsiteX2" fmla="*/ 664256 w 878440"/>
                <a:gd name="connsiteY2" fmla="*/ 518984 h 518984"/>
                <a:gd name="connsiteX3" fmla="*/ 0 w 878440"/>
                <a:gd name="connsiteY3" fmla="*/ 395417 h 518984"/>
                <a:gd name="connsiteX4" fmla="*/ 0 w 878440"/>
                <a:gd name="connsiteY4" fmla="*/ 0 h 518984"/>
                <a:gd name="connsiteX0" fmla="*/ 296562 w 878440"/>
                <a:gd name="connsiteY0" fmla="*/ 0 h 329514"/>
                <a:gd name="connsiteX1" fmla="*/ 878440 w 878440"/>
                <a:gd name="connsiteY1" fmla="*/ 131805 h 329514"/>
                <a:gd name="connsiteX2" fmla="*/ 664256 w 878440"/>
                <a:gd name="connsiteY2" fmla="*/ 329514 h 329514"/>
                <a:gd name="connsiteX3" fmla="*/ 0 w 878440"/>
                <a:gd name="connsiteY3" fmla="*/ 205947 h 329514"/>
                <a:gd name="connsiteX4" fmla="*/ 296562 w 878440"/>
                <a:gd name="connsiteY4" fmla="*/ 0 h 3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440" h="329514">
                  <a:moveTo>
                    <a:pt x="296562" y="0"/>
                  </a:moveTo>
                  <a:lnTo>
                    <a:pt x="878440" y="131805"/>
                  </a:lnTo>
                  <a:lnTo>
                    <a:pt x="664256" y="329514"/>
                  </a:lnTo>
                  <a:lnTo>
                    <a:pt x="0" y="205947"/>
                  </a:lnTo>
                  <a:lnTo>
                    <a:pt x="296562" y="0"/>
                  </a:lnTo>
                  <a:close/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평행 사변형 12"/>
            <p:cNvSpPr/>
            <p:nvPr/>
          </p:nvSpPr>
          <p:spPr>
            <a:xfrm rot="617714" flipH="1">
              <a:off x="6653624" y="3506606"/>
              <a:ext cx="62436" cy="996829"/>
            </a:xfrm>
            <a:prstGeom prst="parallelogram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왼쪽/오른쪽 화살표 14"/>
          <p:cNvSpPr/>
          <p:nvPr/>
        </p:nvSpPr>
        <p:spPr>
          <a:xfrm rot="19362649">
            <a:off x="4857089" y="5039615"/>
            <a:ext cx="1926800" cy="323135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rot="19284395">
            <a:off x="5007098" y="4803211"/>
            <a:ext cx="113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Depth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568950">
            <a:off x="7128115" y="3917333"/>
            <a:ext cx="1172781" cy="34593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 rot="530740">
            <a:off x="7223440" y="3599989"/>
            <a:ext cx="118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Direction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7752" y="6058122"/>
            <a:ext cx="5994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3D </a:t>
            </a:r>
            <a:r>
              <a:rPr lang="ko-KR" altLang="en-US" sz="2800" b="1" dirty="0"/>
              <a:t>공간 상의 </a:t>
            </a:r>
            <a:r>
              <a:rPr lang="en-US" altLang="ko-KR" sz="2800" b="1" dirty="0"/>
              <a:t>Box </a:t>
            </a:r>
            <a:r>
              <a:rPr lang="ko-KR" altLang="en-US" sz="2800" b="1" dirty="0"/>
              <a:t>위치 정보 획득 </a:t>
            </a:r>
          </a:p>
        </p:txBody>
      </p:sp>
    </p:spTree>
    <p:extLst>
      <p:ext uri="{BB962C8B-B14F-4D97-AF65-F5344CB8AC3E}">
        <p14:creationId xmlns:p14="http://schemas.microsoft.com/office/powerpoint/2010/main" val="422136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51FCEF-32F2-46BF-A2BE-0A6EBED9C628}"/>
              </a:ext>
            </a:extLst>
          </p:cNvPr>
          <p:cNvSpPr txBox="1"/>
          <p:nvPr/>
        </p:nvSpPr>
        <p:spPr>
          <a:xfrm>
            <a:off x="7872600" y="166871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F5938B3-4BBF-49D0-84E1-DC961ECD5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95" y="1598528"/>
            <a:ext cx="4993709" cy="3994967"/>
          </a:xfrm>
          <a:prstGeom prst="rect">
            <a:avLst/>
          </a:prstGeom>
        </p:spPr>
      </p:pic>
      <p:pic>
        <p:nvPicPr>
          <p:cNvPr id="16" name="그림 15" descr="실내, 테이블, 컴퓨터, 방이(가) 표시된 사진&#10;&#10;자동 생성된 설명">
            <a:extLst>
              <a:ext uri="{FF2B5EF4-FFF2-40B4-BE49-F238E27FC236}">
                <a16:creationId xmlns:a16="http://schemas.microsoft.com/office/drawing/2014/main" id="{2C69ACAB-6471-4796-92A3-1B65630FC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8" y="1598528"/>
            <a:ext cx="5164899" cy="41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4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61189" y="1799834"/>
            <a:ext cx="1760434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VGG16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10754" y="1799834"/>
            <a:ext cx="2505343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AuxiliaryConvolutions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71046" y="1799834"/>
            <a:ext cx="2676259" cy="1162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PredictionConvolutions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971431" y="1886956"/>
            <a:ext cx="496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21623" y="2380948"/>
            <a:ext cx="2891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6097" y="2380948"/>
            <a:ext cx="2549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오른쪽 중괄호 25"/>
          <p:cNvSpPr/>
          <p:nvPr/>
        </p:nvSpPr>
        <p:spPr>
          <a:xfrm rot="5400000">
            <a:off x="5806866" y="-383616"/>
            <a:ext cx="794759" cy="748611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834981" y="4452424"/>
            <a:ext cx="2503918" cy="897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cxnSpLocks/>
            <a:stCxn id="53" idx="2"/>
            <a:endCxn id="41" idx="3"/>
          </p:cNvCxnSpPr>
          <p:nvPr/>
        </p:nvCxnSpPr>
        <p:spPr>
          <a:xfrm rot="5400000">
            <a:off x="9908079" y="3383428"/>
            <a:ext cx="1948471" cy="10868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1424784" y="4751302"/>
            <a:ext cx="945" cy="7783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4509452" y="3792109"/>
            <a:ext cx="3389586" cy="545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Sejong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Pedestrian Detection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5" name="꺾인 연결선 64"/>
          <p:cNvCxnSpPr>
            <a:stCxn id="41" idx="1"/>
            <a:endCxn id="61" idx="2"/>
          </p:cNvCxnSpPr>
          <p:nvPr/>
        </p:nvCxnSpPr>
        <p:spPr>
          <a:xfrm rot="10800000">
            <a:off x="6204245" y="4337935"/>
            <a:ext cx="1630736" cy="5631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8" y="2647772"/>
            <a:ext cx="1743610" cy="1339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8" y="735393"/>
            <a:ext cx="1743610" cy="1367664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1975287" y="2789481"/>
            <a:ext cx="496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12" y="5481650"/>
            <a:ext cx="761609" cy="5852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19" y="5674751"/>
            <a:ext cx="761609" cy="5852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07" y="5819815"/>
            <a:ext cx="761609" cy="5852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1" y="6039925"/>
            <a:ext cx="761609" cy="585284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579810F-D951-4896-B083-0DBB773D2260}"/>
              </a:ext>
            </a:extLst>
          </p:cNvPr>
          <p:cNvCxnSpPr>
            <a:endCxn id="48" idx="1"/>
          </p:cNvCxnSpPr>
          <p:nvPr/>
        </p:nvCxnSpPr>
        <p:spPr>
          <a:xfrm>
            <a:off x="9947304" y="1937438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0C82AD6-5B32-498F-904A-8F4E55935CC6}"/>
              </a:ext>
            </a:extLst>
          </p:cNvPr>
          <p:cNvCxnSpPr>
            <a:endCxn id="50" idx="1"/>
          </p:cNvCxnSpPr>
          <p:nvPr/>
        </p:nvCxnSpPr>
        <p:spPr>
          <a:xfrm>
            <a:off x="9947304" y="2364929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03078A-6F70-43AD-9D87-75C00725A0E6}"/>
              </a:ext>
            </a:extLst>
          </p:cNvPr>
          <p:cNvSpPr/>
          <p:nvPr/>
        </p:nvSpPr>
        <p:spPr>
          <a:xfrm>
            <a:off x="10861705" y="1764858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localization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8BDB30-9159-49B2-B535-ACB654747237}"/>
              </a:ext>
            </a:extLst>
          </p:cNvPr>
          <p:cNvSpPr/>
          <p:nvPr/>
        </p:nvSpPr>
        <p:spPr>
          <a:xfrm>
            <a:off x="10861705" y="2192349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classification</a:t>
            </a:r>
            <a:endParaRPr lang="ko-KR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5187F78-57C7-4FD0-B1A0-E3F79BC17033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>
            <a:off x="11425729" y="2110018"/>
            <a:ext cx="0" cy="82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3698B8B-53AB-437A-A7AF-3B057D616605}"/>
              </a:ext>
            </a:extLst>
          </p:cNvPr>
          <p:cNvCxnSpPr>
            <a:endCxn id="53" idx="1"/>
          </p:cNvCxnSpPr>
          <p:nvPr/>
        </p:nvCxnSpPr>
        <p:spPr>
          <a:xfrm>
            <a:off x="9947304" y="2780028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69E98D-60E2-4FF2-B199-DD880274A99B}"/>
              </a:ext>
            </a:extLst>
          </p:cNvPr>
          <p:cNvSpPr/>
          <p:nvPr/>
        </p:nvSpPr>
        <p:spPr>
          <a:xfrm>
            <a:off x="10861705" y="2607448"/>
            <a:ext cx="1128048" cy="34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depth</a:t>
            </a:r>
            <a:endParaRPr lang="ko-KR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D4F302E-A1D2-45B1-8F3C-A35F667DD1C5}"/>
              </a:ext>
            </a:extLst>
          </p:cNvPr>
          <p:cNvCxnSpPr/>
          <p:nvPr/>
        </p:nvCxnSpPr>
        <p:spPr>
          <a:xfrm>
            <a:off x="11425729" y="2529118"/>
            <a:ext cx="0" cy="82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2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C929C-DDCC-4739-A4FC-2B8FD2F68402}"/>
              </a:ext>
            </a:extLst>
          </p:cNvPr>
          <p:cNvSpPr/>
          <p:nvPr/>
        </p:nvSpPr>
        <p:spPr>
          <a:xfrm>
            <a:off x="316263" y="28205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Prediction Convolutions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4468AC-7AA0-40FE-96BC-CB673B56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962"/>
            <a:ext cx="6051242" cy="55269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A86A80-7862-4A99-8A54-DAFB1E738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/>
          <a:stretch/>
        </p:blipFill>
        <p:spPr>
          <a:xfrm>
            <a:off x="5899759" y="1048962"/>
            <a:ext cx="6292241" cy="5181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384562-C0C0-445C-92B7-BBEAEA9F37F6}"/>
              </a:ext>
            </a:extLst>
          </p:cNvPr>
          <p:cNvSpPr/>
          <p:nvPr/>
        </p:nvSpPr>
        <p:spPr>
          <a:xfrm>
            <a:off x="425885" y="3812451"/>
            <a:ext cx="5348614" cy="1235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98E81-5563-4CA5-921E-E8730B753852}"/>
              </a:ext>
            </a:extLst>
          </p:cNvPr>
          <p:cNvSpPr/>
          <p:nvPr/>
        </p:nvSpPr>
        <p:spPr>
          <a:xfrm>
            <a:off x="6096000" y="1810374"/>
            <a:ext cx="3423781" cy="4527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05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98580E-CCBF-43CB-BA21-16B0767F35F9}"/>
              </a:ext>
            </a:extLst>
          </p:cNvPr>
          <p:cNvSpPr/>
          <p:nvPr/>
        </p:nvSpPr>
        <p:spPr>
          <a:xfrm>
            <a:off x="316263" y="28205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Prediction Convolutions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58CA5-A64E-48AF-826D-EB3822E35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" b="19065"/>
          <a:stretch/>
        </p:blipFill>
        <p:spPr bwMode="auto">
          <a:xfrm>
            <a:off x="751004" y="1219199"/>
            <a:ext cx="10689991" cy="514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541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80B310-ACA8-4FD2-B25E-1340EB95F6BC}"/>
              </a:ext>
            </a:extLst>
          </p:cNvPr>
          <p:cNvSpPr/>
          <p:nvPr/>
        </p:nvSpPr>
        <p:spPr>
          <a:xfrm>
            <a:off x="316263" y="28205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Prediction Convolutions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1D34A-881B-4990-A8E1-5B4AB26F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" t="22363" r="49839" b="73346"/>
          <a:stretch/>
        </p:blipFill>
        <p:spPr>
          <a:xfrm>
            <a:off x="1198112" y="5046735"/>
            <a:ext cx="4155529" cy="322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407E7-8EA2-4246-8671-666FD629F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9" t="51277" b="45097"/>
          <a:stretch/>
        </p:blipFill>
        <p:spPr>
          <a:xfrm>
            <a:off x="2126409" y="961440"/>
            <a:ext cx="8879840" cy="3227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F10CA3-A602-4F59-9508-468AE130E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75" y="1993126"/>
            <a:ext cx="3173604" cy="4929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312A73-DB6E-4CEC-9CF2-089A8A76D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075" y="3086093"/>
            <a:ext cx="3173604" cy="510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A3B82F-4A8F-4DD2-A676-B749640A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" t="18390" r="40122" b="77319"/>
          <a:stretch/>
        </p:blipFill>
        <p:spPr>
          <a:xfrm>
            <a:off x="746039" y="3809844"/>
            <a:ext cx="5059676" cy="322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DED9BC-D287-4A24-A46D-25ADA8173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9" t="14083" r="50962" b="81626"/>
          <a:stretch/>
        </p:blipFill>
        <p:spPr>
          <a:xfrm>
            <a:off x="1250305" y="2549956"/>
            <a:ext cx="4051145" cy="3227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6E3068-E4D4-46E4-AA82-54B47DFF6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06"/>
          <a:stretch/>
        </p:blipFill>
        <p:spPr>
          <a:xfrm>
            <a:off x="1689075" y="4345980"/>
            <a:ext cx="3173604" cy="487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4D9366-9B46-4E9E-86AF-845E9A2EA6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26"/>
          <a:stretch/>
        </p:blipFill>
        <p:spPr>
          <a:xfrm>
            <a:off x="1689075" y="5582872"/>
            <a:ext cx="3173604" cy="4717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DDACB5-BA8B-4B77-923B-CE73D797B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" t="73826" r="2860" b="22548"/>
          <a:stretch/>
        </p:blipFill>
        <p:spPr>
          <a:xfrm>
            <a:off x="1857895" y="1280169"/>
            <a:ext cx="8879840" cy="3227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273200E-61DE-4577-8DAD-C39927F5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645" y="1993126"/>
            <a:ext cx="3173604" cy="4929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24FA13-B948-4F6B-99A7-F0E2315FB0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26663" b="69360"/>
          <a:stretch/>
        </p:blipFill>
        <p:spPr>
          <a:xfrm>
            <a:off x="7579762" y="2634942"/>
            <a:ext cx="3679370" cy="2700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364238-B27E-4911-BDEA-D59D814577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614" b="32159"/>
          <a:stretch/>
        </p:blipFill>
        <p:spPr>
          <a:xfrm>
            <a:off x="6910933" y="3813242"/>
            <a:ext cx="5017028" cy="3193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63B75DF-DC49-496F-959E-E36B3A5C95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387"/>
          <a:stretch/>
        </p:blipFill>
        <p:spPr>
          <a:xfrm>
            <a:off x="6910933" y="5046735"/>
            <a:ext cx="5017028" cy="3227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71F55C-1AC2-4841-A92A-82674BDC4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645" y="3095385"/>
            <a:ext cx="3173604" cy="464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9DBFF5-76F4-4CFD-B12E-693B487EAE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2645" y="4356110"/>
            <a:ext cx="3173604" cy="4670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7EE1A49-4C5C-41AE-B2DA-53374EC854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2645" y="5639649"/>
            <a:ext cx="3173604" cy="4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29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A62B888-C0B5-43C4-A36D-695B69239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" t="62442" r="71963" b="30481"/>
          <a:stretch/>
        </p:blipFill>
        <p:spPr bwMode="auto">
          <a:xfrm>
            <a:off x="8792510" y="5030423"/>
            <a:ext cx="2692399" cy="44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8580E-CCBF-43CB-BA21-16B0767F35F9}"/>
              </a:ext>
            </a:extLst>
          </p:cNvPr>
          <p:cNvSpPr/>
          <p:nvPr/>
        </p:nvSpPr>
        <p:spPr>
          <a:xfrm>
            <a:off x="316263" y="28205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Prediction Convolutions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C8BD-C362-4E2C-B1FC-06C722F9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t="62059" r="1855" b="19065"/>
          <a:stretch/>
        </p:blipFill>
        <p:spPr bwMode="auto">
          <a:xfrm>
            <a:off x="0" y="5007834"/>
            <a:ext cx="9065078" cy="12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C2D2ACC-95C3-4C79-B6D8-DC7015872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7405" b="37430"/>
          <a:stretch/>
        </p:blipFill>
        <p:spPr bwMode="auto">
          <a:xfrm>
            <a:off x="1972397" y="649975"/>
            <a:ext cx="8911106" cy="43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E0E5D9-4747-469B-AEE1-B34A396C8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69276" r="57756" b="22593"/>
          <a:stretch/>
        </p:blipFill>
        <p:spPr bwMode="auto">
          <a:xfrm>
            <a:off x="9250144" y="5480366"/>
            <a:ext cx="2852956" cy="5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FBBE49-1ADF-4F5C-B545-6395872F862E}"/>
              </a:ext>
            </a:extLst>
          </p:cNvPr>
          <p:cNvSpPr/>
          <p:nvPr/>
        </p:nvSpPr>
        <p:spPr>
          <a:xfrm>
            <a:off x="9744075" y="5812631"/>
            <a:ext cx="2278856" cy="164307"/>
          </a:xfrm>
          <a:prstGeom prst="rect">
            <a:avLst/>
          </a:prstGeom>
          <a:solidFill>
            <a:srgbClr val="B2E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A5EADC-9F09-4EBA-AA9F-C93C86D2D2BD}"/>
              </a:ext>
            </a:extLst>
          </p:cNvPr>
          <p:cNvSpPr/>
          <p:nvPr/>
        </p:nvSpPr>
        <p:spPr>
          <a:xfrm>
            <a:off x="9675832" y="5784036"/>
            <a:ext cx="242726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Number of priors per location for this feature map * 1</a:t>
            </a:r>
            <a:endParaRPr lang="ko-KR" altLang="en-US" sz="7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42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98580E-CCBF-43CB-BA21-16B0767F35F9}"/>
              </a:ext>
            </a:extLst>
          </p:cNvPr>
          <p:cNvSpPr/>
          <p:nvPr/>
        </p:nvSpPr>
        <p:spPr>
          <a:xfrm>
            <a:off x="316263" y="282059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Prediction Convolutions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234062-DEEE-451E-9513-F5B48CEC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985706"/>
            <a:ext cx="50292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61189" y="1799834"/>
            <a:ext cx="1760434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VGG16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10754" y="1799834"/>
            <a:ext cx="2505343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AuxiliaryConvolutions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71046" y="1799834"/>
            <a:ext cx="2676259" cy="116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PredictionConvolutions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1971431" y="1886956"/>
            <a:ext cx="496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221623" y="2380948"/>
            <a:ext cx="2891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16097" y="2380948"/>
            <a:ext cx="2549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오른쪽 중괄호 25"/>
          <p:cNvSpPr/>
          <p:nvPr/>
        </p:nvSpPr>
        <p:spPr>
          <a:xfrm rot="5400000">
            <a:off x="5806866" y="-383616"/>
            <a:ext cx="794759" cy="748611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31" idx="1"/>
          </p:cNvCxnSpPr>
          <p:nvPr/>
        </p:nvCxnSpPr>
        <p:spPr>
          <a:xfrm>
            <a:off x="9947304" y="1937438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33" idx="1"/>
          </p:cNvCxnSpPr>
          <p:nvPr/>
        </p:nvCxnSpPr>
        <p:spPr>
          <a:xfrm>
            <a:off x="9947304" y="2364929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0861705" y="1764858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localization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861705" y="2192349"/>
            <a:ext cx="1128048" cy="3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classification</a:t>
            </a:r>
            <a:endParaRPr lang="ko-KR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834981" y="4452424"/>
            <a:ext cx="2503918" cy="8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cxnSpLocks/>
            <a:stCxn id="34" idx="2"/>
            <a:endCxn id="41" idx="3"/>
          </p:cNvCxnSpPr>
          <p:nvPr/>
        </p:nvCxnSpPr>
        <p:spPr>
          <a:xfrm rot="5400000">
            <a:off x="9908079" y="3383428"/>
            <a:ext cx="1948471" cy="10868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11424784" y="4751302"/>
            <a:ext cx="945" cy="7783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4509452" y="3792109"/>
            <a:ext cx="3389586" cy="545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Sejong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Pedestrian Detection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5" name="꺾인 연결선 64"/>
          <p:cNvCxnSpPr>
            <a:stCxn id="41" idx="1"/>
            <a:endCxn id="61" idx="2"/>
          </p:cNvCxnSpPr>
          <p:nvPr/>
        </p:nvCxnSpPr>
        <p:spPr>
          <a:xfrm rot="10800000">
            <a:off x="6204245" y="4337935"/>
            <a:ext cx="1630736" cy="5631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" idx="2"/>
            <a:endCxn id="33" idx="0"/>
          </p:cNvCxnSpPr>
          <p:nvPr/>
        </p:nvCxnSpPr>
        <p:spPr>
          <a:xfrm>
            <a:off x="11425729" y="2110018"/>
            <a:ext cx="0" cy="82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8" y="2647772"/>
            <a:ext cx="1743610" cy="13399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8" y="735393"/>
            <a:ext cx="1743610" cy="1367664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1975287" y="2789481"/>
            <a:ext cx="496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012" y="5481650"/>
            <a:ext cx="761609" cy="5852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19" y="5674751"/>
            <a:ext cx="761609" cy="5852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07" y="5819815"/>
            <a:ext cx="761609" cy="5852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21" y="6039925"/>
            <a:ext cx="761609" cy="585284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4044D7A-D754-4681-91D2-60323B9C811B}"/>
              </a:ext>
            </a:extLst>
          </p:cNvPr>
          <p:cNvCxnSpPr>
            <a:endCxn id="34" idx="1"/>
          </p:cNvCxnSpPr>
          <p:nvPr/>
        </p:nvCxnSpPr>
        <p:spPr>
          <a:xfrm>
            <a:off x="9947304" y="2780028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708B83-EF59-4CD4-91F7-E07B5062FBBA}"/>
              </a:ext>
            </a:extLst>
          </p:cNvPr>
          <p:cNvSpPr/>
          <p:nvPr/>
        </p:nvSpPr>
        <p:spPr>
          <a:xfrm>
            <a:off x="10861705" y="2607448"/>
            <a:ext cx="1128048" cy="345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depth</a:t>
            </a:r>
            <a:endParaRPr lang="ko-KR" altLang="en-US" sz="11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5BC1A2-2013-4471-A3EB-ECB394F5F040}"/>
              </a:ext>
            </a:extLst>
          </p:cNvPr>
          <p:cNvCxnSpPr/>
          <p:nvPr/>
        </p:nvCxnSpPr>
        <p:spPr>
          <a:xfrm>
            <a:off x="11425729" y="2529118"/>
            <a:ext cx="0" cy="82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87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DD1625-4EFB-4F0F-9293-07BE36FDEFC3}"/>
              </a:ext>
            </a:extLst>
          </p:cNvPr>
          <p:cNvSpPr/>
          <p:nvPr/>
        </p:nvSpPr>
        <p:spPr>
          <a:xfrm>
            <a:off x="337737" y="307111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AB0DFC-1F66-4B78-9577-8E85399F2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1" y="1843087"/>
            <a:ext cx="79438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48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9D2332-9B9D-4E4C-849D-CC0D499F1A83}"/>
              </a:ext>
            </a:extLst>
          </p:cNvPr>
          <p:cNvSpPr/>
          <p:nvPr/>
        </p:nvSpPr>
        <p:spPr>
          <a:xfrm>
            <a:off x="337737" y="307111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13105-F65E-412E-AA50-7C7C7FE5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71700"/>
            <a:ext cx="92868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8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27869" y="6098299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/>
              <a:t>Gupta, </a:t>
            </a:r>
            <a:r>
              <a:rPr lang="en-US" altLang="ko-KR" sz="1050" dirty="0" err="1"/>
              <a:t>Agrim</a:t>
            </a:r>
            <a:r>
              <a:rPr lang="en-US" altLang="ko-KR" sz="1050" dirty="0"/>
              <a:t>, et al. "Social </a:t>
            </a:r>
            <a:r>
              <a:rPr lang="en-US" altLang="ko-KR" sz="1050" dirty="0" err="1"/>
              <a:t>gan</a:t>
            </a:r>
            <a:r>
              <a:rPr lang="en-US" altLang="ko-KR" sz="1050" dirty="0"/>
              <a:t>: Socially acceptable trajectories with generative adversarial networks." </a:t>
            </a:r>
            <a:r>
              <a:rPr lang="en-US" altLang="ko-KR" sz="1050" i="1" dirty="0"/>
              <a:t>Proceedings of the IEEE Conference on Computer Vision and Pattern Recognition</a:t>
            </a:r>
            <a:r>
              <a:rPr lang="en-US" altLang="ko-KR" sz="1050" dirty="0"/>
              <a:t>. 2018.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4445" t="26667" b="14715"/>
          <a:stretch/>
        </p:blipFill>
        <p:spPr>
          <a:xfrm>
            <a:off x="573478" y="1601744"/>
            <a:ext cx="4400550" cy="40200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03" y="1512684"/>
            <a:ext cx="7113197" cy="29666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0" y="482183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보행자의 예상 경로 예측</a:t>
            </a:r>
          </a:p>
        </p:txBody>
      </p:sp>
    </p:spTree>
    <p:extLst>
      <p:ext uri="{BB962C8B-B14F-4D97-AF65-F5344CB8AC3E}">
        <p14:creationId xmlns:p14="http://schemas.microsoft.com/office/powerpoint/2010/main" val="155467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9D2332-9B9D-4E4C-849D-CC0D499F1A83}"/>
              </a:ext>
            </a:extLst>
          </p:cNvPr>
          <p:cNvSpPr/>
          <p:nvPr/>
        </p:nvSpPr>
        <p:spPr>
          <a:xfrm>
            <a:off x="337737" y="307111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E52D4-3826-476A-8146-669D7490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83" y="833829"/>
            <a:ext cx="89344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5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9D2332-9B9D-4E4C-849D-CC0D499F1A83}"/>
              </a:ext>
            </a:extLst>
          </p:cNvPr>
          <p:cNvSpPr/>
          <p:nvPr/>
        </p:nvSpPr>
        <p:spPr>
          <a:xfrm>
            <a:off x="337737" y="307111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6EACEF-204F-4C99-8CDE-79B48AD4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81187"/>
            <a:ext cx="87630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9D2332-9B9D-4E4C-849D-CC0D499F1A83}"/>
              </a:ext>
            </a:extLst>
          </p:cNvPr>
          <p:cNvSpPr/>
          <p:nvPr/>
        </p:nvSpPr>
        <p:spPr>
          <a:xfrm>
            <a:off x="337737" y="307111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tx1"/>
                  </a:solidFill>
                </a:ln>
              </a:rPr>
              <a:t>MultiBox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Loss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9B2A94-9E30-4982-9439-FECF7DF6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04937"/>
            <a:ext cx="8353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9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Depth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1542036"/>
            <a:ext cx="5913761" cy="4638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29" y="1075312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Ground Truth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15175" y="2661044"/>
            <a:ext cx="4928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0000"/>
                </a:solidFill>
              </a:rPr>
              <a:t>Too Near  0~2m</a:t>
            </a:r>
          </a:p>
          <a:p>
            <a:r>
              <a:rPr lang="en-US" altLang="ko-KR" sz="2800" b="1" dirty="0">
                <a:solidFill>
                  <a:srgbClr val="FFFF00"/>
                </a:solidFill>
              </a:rPr>
              <a:t>Near        2~4m</a:t>
            </a:r>
          </a:p>
          <a:p>
            <a:r>
              <a:rPr lang="en-US" altLang="ko-KR" sz="2800" b="1" dirty="0">
                <a:solidFill>
                  <a:srgbClr val="92D050"/>
                </a:solidFill>
              </a:rPr>
              <a:t>Moderate 4~6m</a:t>
            </a:r>
          </a:p>
          <a:p>
            <a:r>
              <a:rPr lang="en-US" altLang="ko-KR" sz="2800" b="1" dirty="0">
                <a:solidFill>
                  <a:srgbClr val="0070C0"/>
                </a:solidFill>
              </a:rPr>
              <a:t>Far          6~  m 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75829" y="2717093"/>
            <a:ext cx="1072196" cy="337890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18978" y="3028110"/>
            <a:ext cx="1100771" cy="315260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8207" y="3125502"/>
            <a:ext cx="791843" cy="250377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83892" y="3439828"/>
            <a:ext cx="688334" cy="180844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M3D-RPN: Monocular 3D Region Proposal Network for Object Detection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2962275" y="40964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Garrick Brazil, </a:t>
            </a:r>
            <a:r>
              <a:rPr lang="en-US" altLang="ko-KR" dirty="0" err="1"/>
              <a:t>Xiaoming</a:t>
            </a:r>
            <a:r>
              <a:rPr lang="en-US" altLang="ko-KR" dirty="0"/>
              <a:t> Liu Michigan State University, East Lansing MI</a:t>
            </a:r>
          </a:p>
          <a:p>
            <a:endParaRPr lang="en-US" altLang="ko-KR" dirty="0"/>
          </a:p>
          <a:p>
            <a:pPr algn="ctr"/>
            <a:r>
              <a:rPr lang="en-US" altLang="ko-KR" b="1" dirty="0"/>
              <a:t>ICCV2019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8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F4539247-D36B-48DF-A36C-14D2D07319AD}"/>
              </a:ext>
            </a:extLst>
          </p:cNvPr>
          <p:cNvSpPr txBox="1"/>
          <p:nvPr/>
        </p:nvSpPr>
        <p:spPr>
          <a:xfrm>
            <a:off x="12635499" y="6277448"/>
            <a:ext cx="319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인공지능 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257299"/>
            <a:ext cx="7567613" cy="476608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/>
              <a:t>Single-Shot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5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5" y="1154767"/>
            <a:ext cx="10580285" cy="508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37698"/>
      </p:ext>
    </p:extLst>
  </p:cSld>
  <p:clrMapOvr>
    <a:masterClrMapping/>
  </p:clrMapOvr>
</p:sld>
</file>

<file path=ppt/theme/theme1.xml><?xml version="1.0" encoding="utf-8"?>
<a:theme xmlns:a="http://schemas.openxmlformats.org/drawingml/2006/main" name="4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908</Words>
  <Application>Microsoft Office PowerPoint</Application>
  <PresentationFormat>와이드스크린</PresentationFormat>
  <Paragraphs>380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HY헤드라인M</vt:lpstr>
      <vt:lpstr>나눔스퀘어라운드 Regular</vt:lpstr>
      <vt:lpstr>맑은 고딕</vt:lpstr>
      <vt:lpstr>스웨거 TTF</vt:lpstr>
      <vt:lpstr>Arial</vt:lpstr>
      <vt:lpstr>Calibri</vt:lpstr>
      <vt:lpstr>Tahoma</vt:lpstr>
      <vt:lpstr>Wingdings</vt:lpstr>
      <vt:lpstr>4_본문 내용 마스터</vt:lpstr>
      <vt:lpstr>2020.Sejong.RCVWS</vt:lpstr>
      <vt:lpstr>PowerPoint 프레젠테이션</vt:lpstr>
      <vt:lpstr>3D vs 2D Detection</vt:lpstr>
      <vt:lpstr>3D vs 2D Detection</vt:lpstr>
      <vt:lpstr>Direction</vt:lpstr>
      <vt:lpstr>Depth</vt:lpstr>
      <vt:lpstr>PowerPoint 프레젠테이션</vt:lpstr>
      <vt:lpstr>Single-Shot Network</vt:lpstr>
      <vt:lpstr>PowerPoint 프레젠테이션</vt:lpstr>
      <vt:lpstr>3D vs 2.5D</vt:lpstr>
      <vt:lpstr>3D vs 2.5D</vt:lpstr>
      <vt:lpstr>PowerPoint 프레젠테이션</vt:lpstr>
      <vt:lpstr>2.5D Depth Regression</vt:lpstr>
      <vt:lpstr>2.5D Depth Regression</vt:lpstr>
      <vt:lpstr>Multi classification</vt:lpstr>
      <vt:lpstr>2.5D Depth classification</vt:lpstr>
      <vt:lpstr>2.5D Depth classification</vt:lpstr>
      <vt:lpstr>Depth Label Processing</vt:lpstr>
      <vt:lpstr>Depth Label Processing</vt:lpstr>
      <vt:lpstr>Depth Label Processing</vt:lpstr>
      <vt:lpstr>Depth Label Processing</vt:lpstr>
      <vt:lpstr>System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Soonmin Hwang</dc:creator>
  <cp:lastModifiedBy> </cp:lastModifiedBy>
  <cp:revision>54</cp:revision>
  <dcterms:created xsi:type="dcterms:W3CDTF">2019-04-18T07:18:22Z</dcterms:created>
  <dcterms:modified xsi:type="dcterms:W3CDTF">2020-03-08T17:01:58Z</dcterms:modified>
</cp:coreProperties>
</file>